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91" r:id="rId4"/>
    <p:sldId id="297" r:id="rId5"/>
    <p:sldId id="257" r:id="rId6"/>
    <p:sldId id="268" r:id="rId7"/>
    <p:sldId id="266" r:id="rId8"/>
    <p:sldId id="295" r:id="rId9"/>
    <p:sldId id="296" r:id="rId10"/>
    <p:sldId id="298" r:id="rId11"/>
    <p:sldId id="260" r:id="rId12"/>
    <p:sldId id="261" r:id="rId13"/>
    <p:sldId id="300" r:id="rId14"/>
    <p:sldId id="262" r:id="rId15"/>
    <p:sldId id="263" r:id="rId16"/>
    <p:sldId id="264" r:id="rId17"/>
    <p:sldId id="265" r:id="rId18"/>
    <p:sldId id="269" r:id="rId19"/>
    <p:sldId id="270" r:id="rId20"/>
    <p:sldId id="292" r:id="rId21"/>
    <p:sldId id="288" r:id="rId22"/>
    <p:sldId id="278" r:id="rId23"/>
    <p:sldId id="271" r:id="rId24"/>
    <p:sldId id="279" r:id="rId25"/>
    <p:sldId id="280" r:id="rId26"/>
    <p:sldId id="281" r:id="rId27"/>
    <p:sldId id="283" r:id="rId28"/>
    <p:sldId id="284" r:id="rId29"/>
    <p:sldId id="287" r:id="rId30"/>
    <p:sldId id="293" r:id="rId31"/>
    <p:sldId id="272" r:id="rId32"/>
    <p:sldId id="273" r:id="rId33"/>
    <p:sldId id="274" r:id="rId34"/>
    <p:sldId id="275" r:id="rId35"/>
    <p:sldId id="276" r:id="rId36"/>
    <p:sldId id="277" r:id="rId37"/>
    <p:sldId id="299" r:id="rId38"/>
    <p:sldId id="290" r:id="rId39"/>
    <p:sldId id="294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87276" autoAdjust="0"/>
  </p:normalViewPr>
  <p:slideViewPr>
    <p:cSldViewPr snapToObjects="1">
      <p:cViewPr>
        <p:scale>
          <a:sx n="60" d="100"/>
          <a:sy n="60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76AF-C0AA-461A-9B8E-E0C22311B6D7}" type="datetimeFigureOut">
              <a:rPr lang="de-CH" smtClean="0"/>
              <a:pPr/>
              <a:t>28.11.2011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9168C-DBAC-488D-A2FE-6ADF01955A85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Shortly explain classical „majority vote“: 0-&gt;000, 1-&gt;111 if one bit flipped: 000-&gt;100</a:t>
            </a:r>
            <a:r>
              <a:rPr lang="de-CH" baseline="0" dirty="0" smtClean="0"/>
              <a:t> majority wins -&gt;0</a:t>
            </a:r>
          </a:p>
          <a:p>
            <a:r>
              <a:rPr lang="de-CH" baseline="0" dirty="0" smtClean="0"/>
              <a:t>For qubits: 3-qubit entangled state -&gt; Information recovery using 3 qubit gate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168C-DBAC-488D-A2FE-6ADF01955A85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168C-DBAC-488D-A2FE-6ADF01955A85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As seen in the excercise</a:t>
            </a:r>
            <a:r>
              <a:rPr lang="de-CH" baseline="0" dirty="0" smtClean="0"/>
              <a:t> class last week</a:t>
            </a:r>
            <a:r>
              <a:rPr lang="de-CH" dirty="0" smtClean="0"/>
              <a:t>: transforming</a:t>
            </a:r>
            <a:r>
              <a:rPr lang="de-CH" baseline="0" dirty="0" smtClean="0"/>
              <a:t> |0&gt; / |1&gt; into |+&gt; / |-&gt; thus CCPhase flips states and after transforming back, the target is flipped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168C-DBAC-488D-A2FE-6ADF01955A85}" type="slidenum">
              <a:rPr lang="de-CH" smtClean="0"/>
              <a:pPr/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Apply 64 distinct Input states and perform a state tomography on output states.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On the right:</a:t>
            </a:r>
            <a:r>
              <a:rPr lang="de-CH" baseline="0" dirty="0" smtClean="0"/>
              <a:t> ideal process matrix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On the left: measured process matrix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168C-DBAC-488D-A2FE-6ADF01955A85}" type="slidenum">
              <a:rPr lang="de-CH" smtClean="0"/>
              <a:pPr/>
              <a:t>20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168C-DBAC-488D-A2FE-6ADF01955A85}" type="slidenum">
              <a:rPr lang="de-CH" smtClean="0"/>
              <a:pPr/>
              <a:t>34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Implemented by Reed</a:t>
            </a:r>
            <a:r>
              <a:rPr lang="de-CH" baseline="0" dirty="0" smtClean="0"/>
              <a:t> et al. in Superconducting circuits.</a:t>
            </a:r>
            <a:endParaRPr lang="de-CH" dirty="0" smtClean="0"/>
          </a:p>
          <a:p>
            <a:r>
              <a:rPr lang="de-CH" dirty="0" smtClean="0"/>
              <a:t>Z</a:t>
            </a:r>
            <a:r>
              <a:rPr lang="de-CH" baseline="0" dirty="0" smtClean="0"/>
              <a:t> gates with known rotation applied on all 3 qubits -&gt; every qubit has probability p to have the phase flipped.</a:t>
            </a:r>
          </a:p>
          <a:p>
            <a:r>
              <a:rPr lang="de-CH" baseline="0" dirty="0" smtClean="0"/>
              <a:t>-&gt; probability of more than one flip:3*(1-p)*p^2+p^3= 3p^2-2p^3 </a:t>
            </a:r>
          </a:p>
          <a:p>
            <a:r>
              <a:rPr lang="de-CH" baseline="0" dirty="0" smtClean="0"/>
              <a:t>-&gt;fidelity ideally: 1-3p^2+2p^3</a:t>
            </a:r>
          </a:p>
          <a:p>
            <a:r>
              <a:rPr lang="de-CH" baseline="0" dirty="0" smtClean="0"/>
              <a:t>Due to limited gate fidelity: smaller coefficients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9168C-DBAC-488D-A2FE-6ADF01955A85}" type="slidenum">
              <a:rPr lang="de-CH" smtClean="0"/>
              <a:pPr/>
              <a:t>36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1BDB92C-E706-4F44-B681-016C209B6EC2}" type="datetime1">
              <a:rPr lang="fr-FR" smtClean="0"/>
              <a:t>28/11/2011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6D2A-FF53-4ADD-AF6F-2A69512C2C2A}" type="datetime1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F6CE-28D0-4606-93F3-5B08175B0FB9}" type="datetime1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E85E-9CD3-4A8D-8F10-428C39ACB9BE}" type="datetime1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E4387C8-194F-47B2-BF9C-72BC489A8C3C}" type="datetime1">
              <a:rPr lang="fr-FR" smtClean="0"/>
              <a:t>28/11/2011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9576-4771-432E-A542-176D3A8E5ED1}" type="datetime1">
              <a:rPr lang="fr-FR" smtClean="0"/>
              <a:t>28/11/2011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3A3-A300-4B75-818E-72913E671E4E}" type="datetime1">
              <a:rPr lang="fr-FR" smtClean="0"/>
              <a:t>28/11/2011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5E4E-8958-4FD0-8DD0-800C01CB8783}" type="datetime1">
              <a:rPr lang="fr-FR" smtClean="0"/>
              <a:t>28/11/2011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7EEC-3AD9-4D9E-A944-8A2F5A0DE9E9}" type="datetime1">
              <a:rPr lang="fr-FR" smtClean="0"/>
              <a:t>28/11/2011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F8AB-5C83-4CE6-89F0-1C61A847FDF8}" type="datetime1">
              <a:rPr lang="fr-FR" smtClean="0"/>
              <a:t>28/11/2011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80D9-730C-44E6-896C-D133350E1970}" type="datetime1">
              <a:rPr lang="fr-FR" smtClean="0"/>
              <a:t>28/11/2011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F825CA-2AAF-4EF7-8DDC-958172240BF2}" type="datetime1">
              <a:rPr lang="fr-FR" smtClean="0"/>
              <a:t>28/11/2011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933DD3-1480-BD49-BEB7-E660C93E069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886200"/>
            <a:ext cx="7776864" cy="990600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Toffoli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r>
              <a:rPr lang="fr-FR" dirty="0" smtClean="0"/>
              <a:t> &amp; </a:t>
            </a:r>
            <a:r>
              <a:rPr lang="fr-FR" dirty="0" err="1" smtClean="0"/>
              <a:t>Error</a:t>
            </a:r>
            <a:r>
              <a:rPr lang="fr-FR" dirty="0" smtClean="0"/>
              <a:t> Correction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Sophie Chauvin and Roman </a:t>
            </a:r>
            <a:r>
              <a:rPr lang="fr-FR" dirty="0" err="1" smtClean="0"/>
              <a:t>Patscheider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Qubit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0"/>
            <a:ext cx="8001000" cy="3382963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numerical</a:t>
            </a:r>
            <a:r>
              <a:rPr lang="fr-FR" sz="2400" dirty="0" smtClean="0"/>
              <a:t> values:</a:t>
            </a:r>
          </a:p>
          <a:p>
            <a:pPr lvl="1"/>
            <a:r>
              <a:rPr lang="fr-FR" sz="1800" dirty="0" smtClean="0"/>
              <a:t>Maximum </a:t>
            </a:r>
            <a:r>
              <a:rPr lang="fr-FR" sz="1800" dirty="0" smtClean="0"/>
              <a:t>transition </a:t>
            </a:r>
            <a:r>
              <a:rPr lang="fr-FR" sz="1800" dirty="0" err="1" smtClean="0"/>
              <a:t>frequencies</a:t>
            </a:r>
            <a:r>
              <a:rPr lang="fr-FR" sz="1800" dirty="0" smtClean="0"/>
              <a:t>: </a:t>
            </a:r>
            <a:r>
              <a:rPr lang="fr-FR" sz="1800" i="1" dirty="0" smtClean="0">
                <a:latin typeface="Cambria"/>
                <a:cs typeface="Cambria"/>
              </a:rPr>
              <a:t>ν</a:t>
            </a:r>
            <a:r>
              <a:rPr lang="fr-FR" sz="1800" i="1" baseline="-25000" dirty="0" smtClean="0">
                <a:latin typeface="Cambria"/>
                <a:cs typeface="Cambria"/>
              </a:rPr>
              <a:t>A,B,C </a:t>
            </a:r>
            <a:r>
              <a:rPr lang="fr-FR" sz="1800" i="1" dirty="0" smtClean="0">
                <a:latin typeface="Cambria"/>
                <a:cs typeface="Cambria"/>
              </a:rPr>
              <a:t>= {6.714, 6.050, 4.999} </a:t>
            </a:r>
            <a:r>
              <a:rPr lang="fr-FR" sz="1800" i="1" dirty="0" smtClean="0">
                <a:latin typeface="Cambria"/>
                <a:cs typeface="Cambria"/>
              </a:rPr>
              <a:t>GHz</a:t>
            </a:r>
            <a:endParaRPr lang="fr-FR" sz="1800" dirty="0" smtClean="0"/>
          </a:p>
          <a:p>
            <a:pPr lvl="1"/>
            <a:r>
              <a:rPr lang="fr-FR" sz="1800" dirty="0" err="1" smtClean="0"/>
              <a:t>Charging</a:t>
            </a:r>
            <a:r>
              <a:rPr lang="fr-FR" sz="1800" dirty="0" smtClean="0"/>
              <a:t> </a:t>
            </a:r>
            <a:r>
              <a:rPr lang="fr-FR" sz="1800" dirty="0" err="1" smtClean="0"/>
              <a:t>energies</a:t>
            </a:r>
            <a:r>
              <a:rPr lang="fr-FR" sz="1800" dirty="0" smtClean="0"/>
              <a:t>: </a:t>
            </a:r>
            <a:r>
              <a:rPr lang="fr-FR" sz="1800" i="1" dirty="0" smtClean="0">
                <a:latin typeface="Cambria"/>
                <a:cs typeface="Cambria"/>
              </a:rPr>
              <a:t>E</a:t>
            </a:r>
            <a:r>
              <a:rPr lang="fr-FR" sz="1800" i="1" baseline="-25000" dirty="0" smtClean="0">
                <a:latin typeface="Cambria"/>
                <a:cs typeface="Cambria"/>
              </a:rPr>
              <a:t>C</a:t>
            </a:r>
            <a:r>
              <a:rPr lang="fr-FR" sz="1800" i="1" dirty="0" smtClean="0">
                <a:latin typeface="Cambria"/>
                <a:cs typeface="Cambria"/>
              </a:rPr>
              <a:t>/h = {0.264, 0.296, 0.307} </a:t>
            </a:r>
            <a:r>
              <a:rPr lang="fr-FR" sz="1800" i="1" dirty="0" smtClean="0">
                <a:latin typeface="Cambria"/>
                <a:cs typeface="Cambria"/>
              </a:rPr>
              <a:t>GHz</a:t>
            </a:r>
            <a:endParaRPr lang="fr-FR" sz="1800" dirty="0" smtClean="0"/>
          </a:p>
          <a:p>
            <a:pPr lvl="1"/>
            <a:r>
              <a:rPr lang="fr-FR" sz="1800" dirty="0" err="1" smtClean="0"/>
              <a:t>Coupling</a:t>
            </a:r>
            <a:r>
              <a:rPr lang="fr-FR" sz="1800" dirty="0" smtClean="0"/>
              <a:t> </a:t>
            </a:r>
            <a:r>
              <a:rPr lang="fr-FR" sz="1800" dirty="0" err="1" smtClean="0"/>
              <a:t>strengths</a:t>
            </a:r>
            <a:r>
              <a:rPr lang="fr-FR" sz="1800" dirty="0" smtClean="0"/>
              <a:t>: </a:t>
            </a:r>
            <a:r>
              <a:rPr lang="fr-FR" sz="1800" i="1" dirty="0" smtClean="0">
                <a:latin typeface="Cambria"/>
                <a:cs typeface="Cambria"/>
              </a:rPr>
              <a:t>g/2π = {0.36, 0.30, 0.34} </a:t>
            </a:r>
            <a:r>
              <a:rPr lang="fr-FR" sz="1800" i="1" dirty="0" smtClean="0">
                <a:latin typeface="Cambria"/>
                <a:cs typeface="Cambria"/>
              </a:rPr>
              <a:t>GHz</a:t>
            </a:r>
            <a:endParaRPr lang="fr-FR" sz="1800" dirty="0" smtClean="0"/>
          </a:p>
          <a:p>
            <a:pPr lvl="1"/>
            <a:r>
              <a:rPr lang="fr-FR" sz="1800" dirty="0" err="1" smtClean="0"/>
              <a:t>Energy</a:t>
            </a:r>
            <a:r>
              <a:rPr lang="fr-FR" sz="1800" dirty="0" smtClean="0"/>
              <a:t> </a:t>
            </a:r>
            <a:r>
              <a:rPr lang="fr-FR" sz="1800" dirty="0" smtClean="0"/>
              <a:t>relaxation time: </a:t>
            </a:r>
            <a:r>
              <a:rPr lang="fr-FR" sz="1800" i="1" dirty="0" smtClean="0">
                <a:latin typeface="Cambria"/>
                <a:cs typeface="Cambria"/>
              </a:rPr>
              <a:t>T</a:t>
            </a:r>
            <a:r>
              <a:rPr lang="fr-FR" sz="1800" i="1" baseline="-25000" dirty="0" smtClean="0">
                <a:latin typeface="Cambria"/>
                <a:cs typeface="Cambria"/>
              </a:rPr>
              <a:t>1</a:t>
            </a:r>
            <a:r>
              <a:rPr lang="fr-FR" sz="1800" i="1" dirty="0" smtClean="0">
                <a:latin typeface="Cambria"/>
                <a:cs typeface="Cambria"/>
              </a:rPr>
              <a:t> = {0.55, 0.70, 1.10} </a:t>
            </a:r>
            <a:r>
              <a:rPr lang="fr-FR" sz="1800" i="1" dirty="0" err="1" smtClean="0">
                <a:latin typeface="Cambria"/>
                <a:cs typeface="Cambria"/>
              </a:rPr>
              <a:t>μs</a:t>
            </a:r>
            <a:endParaRPr lang="fr-FR" sz="1800" dirty="0" smtClean="0"/>
          </a:p>
          <a:p>
            <a:pPr lvl="1"/>
            <a:r>
              <a:rPr lang="fr-FR" sz="1800" dirty="0" smtClean="0"/>
              <a:t>Phase </a:t>
            </a:r>
            <a:r>
              <a:rPr lang="fr-FR" sz="1800" dirty="0" err="1" smtClean="0"/>
              <a:t>coherence</a:t>
            </a:r>
            <a:r>
              <a:rPr lang="fr-FR" sz="1800" dirty="0" smtClean="0"/>
              <a:t> time: </a:t>
            </a:r>
            <a:r>
              <a:rPr lang="fr-FR" sz="1800" i="1" dirty="0" smtClean="0">
                <a:latin typeface="Cambria"/>
                <a:cs typeface="Cambria"/>
              </a:rPr>
              <a:t>T</a:t>
            </a:r>
            <a:r>
              <a:rPr lang="fr-FR" sz="1800" i="1" baseline="-25000" dirty="0" smtClean="0">
                <a:latin typeface="Cambria"/>
                <a:cs typeface="Cambria"/>
              </a:rPr>
              <a:t>2</a:t>
            </a:r>
            <a:r>
              <a:rPr lang="fr-FR" sz="1800" i="1" dirty="0" smtClean="0">
                <a:latin typeface="Cambria"/>
                <a:cs typeface="Cambria"/>
              </a:rPr>
              <a:t>*= {0.45, 0.6, 0.65} </a:t>
            </a:r>
            <a:r>
              <a:rPr lang="fr-FR" sz="1800" i="1" dirty="0" err="1" smtClean="0">
                <a:latin typeface="Cambria"/>
                <a:cs typeface="Cambria"/>
              </a:rPr>
              <a:t>μs</a:t>
            </a:r>
            <a:endParaRPr lang="fr-FR" sz="1800" i="1" dirty="0" smtClean="0">
              <a:latin typeface="Cambria"/>
              <a:cs typeface="Cambria"/>
            </a:endParaRPr>
          </a:p>
          <a:p>
            <a:r>
              <a:rPr lang="fr-FR" sz="2400" dirty="0" smtClean="0"/>
              <a:t>Use states </a:t>
            </a:r>
            <a:r>
              <a:rPr lang="fr-FR" sz="2400" i="1" dirty="0" smtClean="0">
                <a:latin typeface="Cambria"/>
                <a:cs typeface="Cambria"/>
              </a:rPr>
              <a:t>⎢0〉</a:t>
            </a:r>
            <a:r>
              <a:rPr lang="fr-FR" sz="2400" dirty="0" smtClean="0"/>
              <a:t>, </a:t>
            </a:r>
            <a:r>
              <a:rPr lang="fr-FR" sz="2400" i="1" dirty="0" smtClean="0">
                <a:latin typeface="Cambria"/>
                <a:cs typeface="Cambria"/>
              </a:rPr>
              <a:t>⎢1〉</a:t>
            </a:r>
            <a:r>
              <a:rPr lang="fr-FR" sz="2400" dirty="0" smtClean="0"/>
              <a:t> (</a:t>
            </a:r>
            <a:r>
              <a:rPr lang="fr-FR" sz="2400" dirty="0" err="1" smtClean="0"/>
              <a:t>computational</a:t>
            </a:r>
            <a:r>
              <a:rPr lang="fr-FR" sz="2400" dirty="0" smtClean="0"/>
              <a:t> states) and </a:t>
            </a:r>
            <a:r>
              <a:rPr lang="fr-FR" sz="2400" i="1" dirty="0" smtClean="0">
                <a:latin typeface="Cambria"/>
                <a:cs typeface="Cambria"/>
              </a:rPr>
              <a:t>⎢2〉</a:t>
            </a:r>
          </a:p>
          <a:p>
            <a:pPr lvl="1"/>
            <a:r>
              <a:rPr lang="fr-FR" sz="2100" dirty="0" err="1" smtClean="0"/>
              <a:t>anharmonicity</a:t>
            </a:r>
            <a:endParaRPr lang="fr-FR" sz="2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199"/>
            <a:ext cx="2654300" cy="1143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258" y="5105400"/>
            <a:ext cx="1623442" cy="13255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346774"/>
            <a:ext cx="2286000" cy="13964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81601" y="141763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r>
              <a:rPr lang="fr-FR" baseline="-25000" dirty="0" smtClean="0"/>
              <a:t>n</a:t>
            </a:r>
            <a:endParaRPr lang="fr-FR" baseline="-25000" dirty="0"/>
          </a:p>
        </p:txBody>
      </p:sp>
      <p:sp>
        <p:nvSpPr>
          <p:cNvPr id="8" name="ZoneTexte 7"/>
          <p:cNvSpPr txBox="1"/>
          <p:nvPr/>
        </p:nvSpPr>
        <p:spPr>
          <a:xfrm>
            <a:off x="7848600" y="2558533"/>
            <a:ext cx="37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</a:t>
            </a:r>
            <a:r>
              <a:rPr lang="fr-FR" baseline="-25000" dirty="0" err="1" smtClean="0"/>
              <a:t>g</a:t>
            </a:r>
            <a:endParaRPr lang="fr-FR" baseline="-250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16200000" flipV="1">
            <a:off x="4864389" y="2044986"/>
            <a:ext cx="139642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562600" y="2743199"/>
            <a:ext cx="2286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Simplification of </a:t>
            </a:r>
            <a:r>
              <a:rPr lang="fr-FR" dirty="0" err="1" smtClean="0"/>
              <a:t>Toffoli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quantum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  <a:r>
              <a:rPr lang="fr-FR" i="1" dirty="0" smtClean="0">
                <a:latin typeface="Cambria"/>
                <a:cs typeface="Cambria"/>
              </a:rPr>
              <a:t>⎢0〉</a:t>
            </a:r>
            <a:r>
              <a:rPr lang="fr-FR" dirty="0" smtClean="0"/>
              <a:t> and </a:t>
            </a:r>
            <a:r>
              <a:rPr lang="fr-FR" i="1" dirty="0" smtClean="0">
                <a:latin typeface="Cambria"/>
                <a:cs typeface="Cambria"/>
              </a:rPr>
              <a:t>⎢1〉</a:t>
            </a:r>
            <a:r>
              <a:rPr lang="fr-FR" dirty="0" smtClean="0"/>
              <a:t>: 6 CNOT </a:t>
            </a:r>
            <a:r>
              <a:rPr lang="fr-FR" dirty="0" err="1" smtClean="0"/>
              <a:t>gates</a:t>
            </a:r>
            <a:r>
              <a:rPr lang="fr-FR" dirty="0" smtClean="0"/>
              <a:t> and </a:t>
            </a:r>
            <a:r>
              <a:rPr lang="fr-FR" dirty="0" err="1" smtClean="0"/>
              <a:t>several</a:t>
            </a:r>
            <a:r>
              <a:rPr lang="fr-FR" dirty="0" smtClean="0"/>
              <a:t> single </a:t>
            </a:r>
            <a:r>
              <a:rPr lang="fr-FR" dirty="0" err="1" smtClean="0"/>
              <a:t>qubit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Using</a:t>
            </a:r>
            <a:r>
              <a:rPr lang="fr-FR" dirty="0" smtClean="0"/>
              <a:t> quantum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  <a:r>
              <a:rPr lang="fr-FR" i="1" dirty="0" smtClean="0">
                <a:latin typeface="Cambria"/>
                <a:cs typeface="Cambria"/>
              </a:rPr>
              <a:t>⎢0〉</a:t>
            </a:r>
            <a:r>
              <a:rPr lang="fr-FR" dirty="0" smtClean="0"/>
              <a:t>, </a:t>
            </a:r>
            <a:r>
              <a:rPr lang="fr-FR" i="1" dirty="0" smtClean="0">
                <a:latin typeface="Cambria"/>
                <a:cs typeface="Cambria"/>
              </a:rPr>
              <a:t>⎢1〉</a:t>
            </a:r>
            <a:r>
              <a:rPr lang="fr-FR" dirty="0" smtClean="0"/>
              <a:t> and </a:t>
            </a:r>
            <a:r>
              <a:rPr lang="fr-FR" i="1" dirty="0" smtClean="0">
                <a:latin typeface="Cambria"/>
                <a:cs typeface="Cambria"/>
              </a:rPr>
              <a:t>⎢2〉</a:t>
            </a:r>
            <a:r>
              <a:rPr lang="fr-FR" dirty="0" smtClean="0"/>
              <a:t>: </a:t>
            </a:r>
            <a:r>
              <a:rPr lang="fr-FR" dirty="0" err="1" smtClean="0"/>
              <a:t>half</a:t>
            </a:r>
            <a:r>
              <a:rPr lang="fr-FR" dirty="0" smtClean="0"/>
              <a:t> </a:t>
            </a:r>
            <a:r>
              <a:rPr lang="fr-FR" dirty="0" err="1" smtClean="0"/>
              <a:t>duration</a:t>
            </a:r>
            <a:r>
              <a:rPr lang="fr-FR" dirty="0" smtClean="0"/>
              <a:t> of </a:t>
            </a:r>
            <a:r>
              <a:rPr lang="fr-FR" dirty="0" err="1" smtClean="0"/>
              <a:t>precedent</a:t>
            </a:r>
            <a:r>
              <a:rPr lang="fr-FR" dirty="0" smtClean="0"/>
              <a:t> </a:t>
            </a:r>
            <a:r>
              <a:rPr lang="fr-FR" dirty="0" err="1" smtClean="0"/>
              <a:t>schemes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913613" y="4876800"/>
            <a:ext cx="477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Trick: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</a:rPr>
              <a:t>hide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</a:rPr>
              <a:t>qubit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 in the 3rd </a:t>
            </a:r>
            <a:r>
              <a:rPr lang="fr-FR" sz="2800" dirty="0" err="1" smtClean="0">
                <a:solidFill>
                  <a:schemeClr val="accent1">
                    <a:lumMod val="50000"/>
                  </a:schemeClr>
                </a:solidFill>
              </a:rPr>
              <a:t>level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Circuit </a:t>
            </a:r>
            <a:r>
              <a:rPr lang="fr-FR" dirty="0" err="1" smtClean="0"/>
              <a:t>diagram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Aim</a:t>
            </a:r>
            <a:r>
              <a:rPr lang="fr-FR" dirty="0" smtClean="0"/>
              <a:t>: </a:t>
            </a:r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i="1" dirty="0" smtClean="0">
                <a:latin typeface="Cambria"/>
                <a:cs typeface="Cambria"/>
              </a:rPr>
              <a:t>⎢001〉 → - ⎢001〉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362200"/>
            <a:ext cx="3276600" cy="3187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24600" y="4724400"/>
            <a:ext cx="195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Blue</a:t>
            </a:r>
            <a:r>
              <a:rPr lang="fr-FR" dirty="0" smtClean="0"/>
              <a:t>: CPHASE </a:t>
            </a:r>
            <a:r>
              <a:rPr lang="fr-FR" dirty="0" err="1" smtClean="0"/>
              <a:t>gate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90600" y="2590800"/>
            <a:ext cx="194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Red</a:t>
            </a:r>
            <a:r>
              <a:rPr lang="fr-FR" dirty="0" smtClean="0"/>
              <a:t>: « </a:t>
            </a:r>
            <a:r>
              <a:rPr lang="fr-FR" dirty="0" err="1" smtClean="0"/>
              <a:t>hide</a:t>
            </a:r>
            <a:r>
              <a:rPr lang="fr-FR" dirty="0" smtClean="0"/>
              <a:t> » the </a:t>
            </a:r>
            <a:r>
              <a:rPr lang="fr-FR" dirty="0" err="1" smtClean="0"/>
              <a:t>third</a:t>
            </a:r>
            <a:r>
              <a:rPr lang="fr-FR" dirty="0" smtClean="0"/>
              <a:t>  </a:t>
            </a:r>
            <a:r>
              <a:rPr lang="fr-FR" dirty="0" err="1" smtClean="0"/>
              <a:t>qubit</a:t>
            </a:r>
            <a:r>
              <a:rPr lang="fr-FR" dirty="0" smtClean="0"/>
              <a:t> in </a:t>
            </a:r>
            <a:r>
              <a:rPr lang="fr-FR" dirty="0" err="1" smtClean="0"/>
              <a:t>non-computational</a:t>
            </a:r>
            <a:r>
              <a:rPr lang="fr-FR" dirty="0" smtClean="0"/>
              <a:t> state (π-SWAP and 3π-SWAP)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90601" y="4724400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Green</a:t>
            </a:r>
            <a:r>
              <a:rPr lang="fr-FR" dirty="0" smtClean="0"/>
              <a:t>: single </a:t>
            </a:r>
            <a:r>
              <a:rPr lang="fr-FR" dirty="0" err="1" smtClean="0"/>
              <a:t>qubit</a:t>
            </a:r>
            <a:r>
              <a:rPr lang="fr-FR" dirty="0" smtClean="0"/>
              <a:t> rotations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Circuit </a:t>
            </a:r>
            <a:r>
              <a:rPr lang="fr-FR" dirty="0" err="1" smtClean="0"/>
              <a:t>diagram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Aim</a:t>
            </a:r>
            <a:r>
              <a:rPr lang="fr-FR" dirty="0" smtClean="0"/>
              <a:t>: </a:t>
            </a:r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i="1" dirty="0" smtClean="0">
                <a:latin typeface="Cambria"/>
                <a:cs typeface="Cambria"/>
              </a:rPr>
              <a:t>⎢001〉 → - ⎢001〉</a:t>
            </a:r>
            <a:endParaRPr lang="fr-FR" i="1" dirty="0">
              <a:latin typeface="Cambria"/>
              <a:cs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3276600" cy="318770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810000" y="2590800"/>
          <a:ext cx="5029200" cy="2108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716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Initial</a:t>
                      </a:r>
                      <a:r>
                        <a:rPr lang="fr-FR" sz="1600" baseline="0" dirty="0" smtClean="0"/>
                        <a:t> state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After</a:t>
                      </a:r>
                      <a:r>
                        <a:rPr lang="fr-FR" sz="1600" baseline="0" dirty="0" smtClean="0"/>
                        <a:t> π-SWAP</a:t>
                      </a:r>
                      <a:r>
                        <a:rPr lang="fr-FR" sz="1600" dirty="0" smtClean="0"/>
                        <a:t>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After</a:t>
                      </a:r>
                      <a:r>
                        <a:rPr lang="fr-FR" sz="1600" dirty="0" smtClean="0"/>
                        <a:t> CPHASE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After</a:t>
                      </a:r>
                      <a:r>
                        <a:rPr lang="fr-FR" sz="1600" dirty="0" smtClean="0"/>
                        <a:t> 3π-SWAP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⎜011〉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⎜011〉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- ⎜011〉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- ⎜011〉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⎜110〉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⎜111〉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i ⎜200〉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i ⎜201〉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/>
                        <a:t>i </a:t>
                      </a:r>
                      <a:r>
                        <a:rPr lang="fr-FR" sz="1600" dirty="0" smtClean="0"/>
                        <a:t>⎜200〉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 smtClean="0"/>
                        <a:t>i </a:t>
                      </a:r>
                      <a:r>
                        <a:rPr lang="fr-FR" sz="1600" dirty="0" smtClean="0"/>
                        <a:t>⎜201〉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⎜110〉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⎜111〉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⎜x0y〉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⎜010〉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⎜x0y〉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⎜010〉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⎜x0y〉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⎜010〉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⎜x0y〉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⎜010〉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</a:t>
            </a:r>
            <a:r>
              <a:rPr lang="fr-FR" dirty="0" err="1" smtClean="0"/>
              <a:t>otating</a:t>
            </a:r>
            <a:r>
              <a:rPr lang="fr-FR" dirty="0" smtClean="0"/>
              <a:t> single </a:t>
            </a:r>
            <a:r>
              <a:rPr lang="fr-FR" dirty="0" err="1" smtClean="0"/>
              <a:t>qubit</a:t>
            </a:r>
            <a:r>
              <a:rPr lang="fr-FR" dirty="0" err="1"/>
              <a:t>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 err="1" smtClean="0"/>
              <a:t>microwave</a:t>
            </a:r>
            <a:r>
              <a:rPr lang="fr-FR" dirty="0" smtClean="0"/>
              <a:t> pulses</a:t>
            </a:r>
          </a:p>
          <a:p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controled</a:t>
            </a:r>
            <a:r>
              <a:rPr lang="fr-FR" dirty="0" smtClean="0"/>
              <a:t> by flux pulses </a:t>
            </a:r>
            <a:r>
              <a:rPr lang="fr-FR" dirty="0" err="1" smtClean="0"/>
              <a:t>through</a:t>
            </a:r>
            <a:r>
              <a:rPr lang="fr-FR" dirty="0" smtClean="0"/>
              <a:t> the SQUID </a:t>
            </a:r>
            <a:r>
              <a:rPr lang="fr-FR" dirty="0" err="1" smtClean="0"/>
              <a:t>loop</a:t>
            </a:r>
            <a:r>
              <a:rPr lang="fr-FR" dirty="0" smtClean="0"/>
              <a:t> (few </a:t>
            </a:r>
            <a:r>
              <a:rPr lang="fr-FR" dirty="0" err="1" smtClean="0"/>
              <a:t>nanoseconds</a:t>
            </a:r>
            <a:r>
              <a:rPr lang="fr-FR" dirty="0" smtClean="0"/>
              <a:t> long)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276600"/>
            <a:ext cx="4502150" cy="23077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5808663"/>
            <a:ext cx="5041900" cy="635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Coupling</a:t>
            </a:r>
            <a:r>
              <a:rPr lang="fr-FR" dirty="0" smtClean="0"/>
              <a:t> </a:t>
            </a:r>
            <a:r>
              <a:rPr lang="fr-FR" dirty="0" err="1" smtClean="0"/>
              <a:t>Qubits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Transmission line </a:t>
            </a:r>
            <a:r>
              <a:rPr lang="fr-FR" dirty="0" err="1" smtClean="0"/>
              <a:t>resonator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as quantum bus</a:t>
            </a:r>
          </a:p>
          <a:p>
            <a:r>
              <a:rPr lang="fr-FR" dirty="0" err="1" smtClean="0"/>
              <a:t>Microwave</a:t>
            </a:r>
            <a:r>
              <a:rPr lang="fr-FR" dirty="0" smtClean="0"/>
              <a:t> pulses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3200400"/>
            <a:ext cx="5118100" cy="2616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SWAP </a:t>
            </a:r>
            <a:r>
              <a:rPr lang="fr-FR" dirty="0" err="1" smtClean="0"/>
              <a:t>gates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3379688"/>
            <a:ext cx="8229600" cy="2777272"/>
          </a:xfrm>
        </p:spPr>
        <p:txBody>
          <a:bodyPr/>
          <a:lstStyle/>
          <a:p>
            <a:r>
              <a:rPr lang="fr-FR" dirty="0" err="1" smtClean="0">
                <a:cs typeface="Cambria"/>
              </a:rPr>
              <a:t>Qutrit</a:t>
            </a:r>
            <a:r>
              <a:rPr lang="fr-FR" dirty="0" smtClean="0">
                <a:cs typeface="Cambria"/>
              </a:rPr>
              <a:t> </a:t>
            </a:r>
            <a:r>
              <a:rPr lang="fr-FR" dirty="0" err="1" smtClean="0">
                <a:cs typeface="Cambria"/>
              </a:rPr>
              <a:t>tuned</a:t>
            </a:r>
            <a:r>
              <a:rPr lang="fr-FR" dirty="0" smtClean="0">
                <a:cs typeface="Cambria"/>
              </a:rPr>
              <a:t> </a:t>
            </a:r>
            <a:r>
              <a:rPr lang="fr-FR" dirty="0" err="1" smtClean="0">
                <a:cs typeface="Cambria"/>
              </a:rPr>
              <a:t>non-adiabatically</a:t>
            </a:r>
            <a:endParaRPr lang="fr-FR" dirty="0" smtClean="0">
              <a:cs typeface="Cambria"/>
            </a:endParaRPr>
          </a:p>
          <a:p>
            <a:r>
              <a:rPr lang="fr-FR" dirty="0" smtClean="0">
                <a:cs typeface="Cambria"/>
              </a:rPr>
              <a:t>Evolution</a:t>
            </a:r>
            <a:r>
              <a:rPr lang="fr-FR" dirty="0" smtClean="0"/>
              <a:t>:  </a:t>
            </a:r>
            <a:r>
              <a:rPr lang="fr-FR" i="1" dirty="0" smtClean="0">
                <a:latin typeface="Cambria"/>
                <a:cs typeface="Cambria"/>
              </a:rPr>
              <a:t>U ⎟11x〉 = cos(</a:t>
            </a:r>
            <a:r>
              <a:rPr lang="fr-FR" i="1" dirty="0" err="1" smtClean="0">
                <a:latin typeface="Cambria"/>
                <a:cs typeface="Cambria"/>
              </a:rPr>
              <a:t>Jt</a:t>
            </a:r>
            <a:r>
              <a:rPr lang="fr-FR" i="1" dirty="0" smtClean="0">
                <a:latin typeface="Cambria"/>
                <a:cs typeface="Cambria"/>
              </a:rPr>
              <a:t>) ⎟11x〉 – i sin(</a:t>
            </a:r>
            <a:r>
              <a:rPr lang="fr-FR" i="1" dirty="0" err="1" smtClean="0">
                <a:latin typeface="Cambria"/>
                <a:cs typeface="Cambria"/>
              </a:rPr>
              <a:t>Jt</a:t>
            </a:r>
            <a:r>
              <a:rPr lang="fr-FR" i="1" dirty="0" smtClean="0">
                <a:latin typeface="Cambria"/>
                <a:cs typeface="Cambria"/>
              </a:rPr>
              <a:t>) ⎟20x〉</a:t>
            </a:r>
            <a:endParaRPr lang="fr-FR" dirty="0" smtClean="0">
              <a:cs typeface="Cambria"/>
            </a:endParaRPr>
          </a:p>
          <a:p>
            <a:r>
              <a:rPr lang="fr-FR" dirty="0" err="1" smtClean="0"/>
              <a:t>Choose</a:t>
            </a:r>
            <a:r>
              <a:rPr lang="fr-FR" dirty="0" smtClean="0"/>
              <a:t> t </a:t>
            </a:r>
            <a:r>
              <a:rPr lang="fr-FR" dirty="0" err="1" smtClean="0"/>
              <a:t>such</a:t>
            </a:r>
            <a:r>
              <a:rPr lang="fr-FR" dirty="0" smtClean="0"/>
              <a:t> as to </a:t>
            </a:r>
            <a:r>
              <a:rPr lang="fr-FR" dirty="0" err="1" smtClean="0"/>
              <a:t>perform</a:t>
            </a:r>
            <a:r>
              <a:rPr lang="fr-FR" dirty="0" smtClean="0"/>
              <a:t> </a:t>
            </a:r>
            <a:r>
              <a:rPr lang="fr-FR" i="1" dirty="0" err="1" smtClean="0">
                <a:latin typeface="Cambria"/>
                <a:cs typeface="Cambria"/>
              </a:rPr>
              <a:t>π</a:t>
            </a:r>
            <a:r>
              <a:rPr lang="fr-FR" dirty="0" smtClean="0"/>
              <a:t>, </a:t>
            </a:r>
            <a:r>
              <a:rPr lang="fr-FR" i="1" dirty="0" smtClean="0">
                <a:latin typeface="Cambria"/>
                <a:cs typeface="Cambria"/>
              </a:rPr>
              <a:t>2π</a:t>
            </a:r>
            <a:r>
              <a:rPr lang="fr-FR" dirty="0" smtClean="0"/>
              <a:t> and </a:t>
            </a:r>
            <a:r>
              <a:rPr lang="fr-FR" i="1" dirty="0" smtClean="0">
                <a:latin typeface="Cambria"/>
                <a:cs typeface="Cambria"/>
              </a:rPr>
              <a:t>3π</a:t>
            </a:r>
            <a:r>
              <a:rPr lang="fr-FR" dirty="0" smtClean="0"/>
              <a:t> </a:t>
            </a:r>
            <a:r>
              <a:rPr lang="fr-FR" dirty="0" err="1" smtClean="0"/>
              <a:t>gates</a:t>
            </a:r>
            <a:endParaRPr lang="fr-FR" dirty="0" smtClean="0"/>
          </a:p>
          <a:p>
            <a:r>
              <a:rPr lang="fr-FR" dirty="0" smtClean="0"/>
              <a:t>Interaction times: </a:t>
            </a:r>
            <a:r>
              <a:rPr lang="fr-FR" i="1" dirty="0" smtClean="0">
                <a:latin typeface="Cambria"/>
                <a:cs typeface="Cambria"/>
              </a:rPr>
              <a:t>t = { </a:t>
            </a:r>
            <a:r>
              <a:rPr lang="fr-FR" i="1" dirty="0" err="1" smtClean="0">
                <a:latin typeface="Cambria"/>
                <a:cs typeface="Cambria"/>
              </a:rPr>
              <a:t>π</a:t>
            </a:r>
            <a:r>
              <a:rPr lang="fr-FR" i="1" dirty="0" smtClean="0">
                <a:latin typeface="Cambria"/>
                <a:cs typeface="Cambria"/>
              </a:rPr>
              <a:t>, 2π, 3π } / 2J</a:t>
            </a:r>
            <a:r>
              <a:rPr lang="fr-FR" i="1" baseline="-25000" dirty="0" smtClean="0">
                <a:latin typeface="Cambria"/>
                <a:cs typeface="Cambria"/>
              </a:rPr>
              <a:t>11,20</a:t>
            </a:r>
            <a:r>
              <a:rPr lang="fr-FR" i="1" dirty="0" smtClean="0">
                <a:latin typeface="Cambria"/>
                <a:cs typeface="Cambria"/>
              </a:rPr>
              <a:t> = { 7, 23, 20 } ns</a:t>
            </a:r>
            <a:endParaRPr lang="fr-FR" i="1" dirty="0">
              <a:latin typeface="Cambria"/>
              <a:cs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1447800"/>
            <a:ext cx="2806700" cy="177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04448" y="160168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ν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5791200" y="3071911"/>
            <a:ext cx="653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Φ/Φ</a:t>
            </a:r>
            <a:r>
              <a:rPr lang="fr-FR" sz="1400" baseline="-25000" dirty="0" smtClean="0"/>
              <a:t>0</a:t>
            </a:r>
            <a:endParaRPr lang="fr-FR" sz="1400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2593848" y="2394466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⎜</a:t>
            </a:r>
            <a:r>
              <a:rPr lang="fr-FR" dirty="0" smtClean="0"/>
              <a:t>11x</a:t>
            </a:r>
            <a:r>
              <a:rPr lang="fr-FR" dirty="0" smtClean="0"/>
              <a:t>〉or ⎜x11〉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52800" y="144780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⎜</a:t>
            </a:r>
            <a:r>
              <a:rPr lang="fr-FR" dirty="0" smtClean="0"/>
              <a:t>20x〉or </a:t>
            </a:r>
            <a:r>
              <a:rPr lang="fr-FR" dirty="0" smtClean="0"/>
              <a:t>⎜x20〉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whole</a:t>
            </a:r>
            <a:r>
              <a:rPr lang="fr-FR" dirty="0" smtClean="0"/>
              <a:t> pulse </a:t>
            </a:r>
            <a:r>
              <a:rPr lang="fr-FR" dirty="0" err="1" smtClean="0"/>
              <a:t>sequence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57400"/>
            <a:ext cx="4521200" cy="3213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2200"/>
            <a:ext cx="3276600" cy="3187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81600" y="1411069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Flux pulses</a:t>
            </a:r>
          </a:p>
          <a:p>
            <a:pPr>
              <a:buFont typeface="Arial"/>
              <a:buChar char="•"/>
            </a:pPr>
            <a:r>
              <a:rPr lang="fr-FR" dirty="0" err="1" smtClean="0"/>
              <a:t>Microwave</a:t>
            </a:r>
            <a:r>
              <a:rPr lang="fr-FR" dirty="0" smtClean="0"/>
              <a:t> pulses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Toffoli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Performance Evaluation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Fidelity</a:t>
            </a:r>
            <a:r>
              <a:rPr lang="fr-FR" dirty="0" smtClean="0"/>
              <a:t> and total </a:t>
            </a:r>
            <a:r>
              <a:rPr lang="fr-FR" dirty="0" err="1" smtClean="0"/>
              <a:t>gate</a:t>
            </a:r>
            <a:r>
              <a:rPr lang="fr-FR" dirty="0" smtClean="0"/>
              <a:t> time</a:t>
            </a:r>
            <a:endParaRPr lang="fr-FR" dirty="0"/>
          </a:p>
        </p:txBody>
      </p:sp>
      <p:pic>
        <p:nvPicPr>
          <p:cNvPr id="2050" name="Picture 2" descr="C:\Users\Mina\Desktop\Fedorov2011_Pa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8256" y="1417638"/>
            <a:ext cx="4109938" cy="3125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2060848"/>
            <a:ext cx="3544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Fidelity of the measured </a:t>
            </a:r>
            <a:br>
              <a:rPr lang="de-CH" sz="2400" dirty="0" smtClean="0"/>
            </a:br>
            <a:r>
              <a:rPr lang="de-CH" sz="2400" dirty="0" smtClean="0"/>
              <a:t>truth table:</a:t>
            </a:r>
          </a:p>
          <a:p>
            <a:r>
              <a:rPr lang="de-CH" sz="2400" dirty="0" smtClean="0"/>
              <a:t>F=(1/8)TR[U</a:t>
            </a:r>
            <a:r>
              <a:rPr lang="de-CH" sz="2400" baseline="-25000" dirty="0" smtClean="0"/>
              <a:t>exp</a:t>
            </a:r>
            <a:r>
              <a:rPr lang="de-CH" sz="2400" baseline="30000" dirty="0" smtClean="0"/>
              <a:t>T</a:t>
            </a:r>
            <a:r>
              <a:rPr lang="de-CH" sz="2400" dirty="0" smtClean="0"/>
              <a:t> U</a:t>
            </a:r>
            <a:r>
              <a:rPr lang="de-CH" sz="2400" baseline="-25000" dirty="0" smtClean="0"/>
              <a:t>ideal</a:t>
            </a:r>
            <a:r>
              <a:rPr lang="de-CH" sz="2400" dirty="0" smtClean="0"/>
              <a:t>]=</a:t>
            </a:r>
            <a:r>
              <a:rPr lang="de-CH" sz="2400" b="1" dirty="0" smtClean="0"/>
              <a:t>76%</a:t>
            </a:r>
            <a:endParaRPr lang="de-CH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820959"/>
            <a:ext cx="2845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Total gate time: </a:t>
            </a:r>
            <a:r>
              <a:rPr lang="de-CH" sz="2400" b="1" dirty="0" smtClean="0"/>
              <a:t>90 ns</a:t>
            </a:r>
            <a:endParaRPr lang="de-CH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Topics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CH" smtClean="0"/>
              <a:t>Toffoli gate</a:t>
            </a:r>
          </a:p>
          <a:p>
            <a:pPr lvl="1"/>
            <a:r>
              <a:rPr lang="de-CH" smtClean="0"/>
              <a:t>As a circuit element</a:t>
            </a:r>
          </a:p>
          <a:p>
            <a:pPr lvl="1"/>
            <a:r>
              <a:rPr lang="de-CH" smtClean="0"/>
              <a:t>A physical implementation</a:t>
            </a:r>
          </a:p>
          <a:p>
            <a:r>
              <a:rPr lang="de-CH" smtClean="0"/>
              <a:t>Quantum Error Correction</a:t>
            </a:r>
          </a:p>
          <a:p>
            <a:pPr lvl="1"/>
            <a:r>
              <a:rPr lang="de-CH" smtClean="0"/>
              <a:t>Bit-flip error correction</a:t>
            </a:r>
          </a:p>
          <a:p>
            <a:pPr lvl="1"/>
            <a:r>
              <a:rPr lang="de-CH" smtClean="0"/>
              <a:t>Phase-flip error correction</a:t>
            </a:r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13202"/>
          <a:stretch>
            <a:fillRect/>
          </a:stretch>
        </p:blipFill>
        <p:spPr bwMode="auto">
          <a:xfrm>
            <a:off x="899592" y="2564904"/>
            <a:ext cx="6912768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Full Process Tomography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de-CH" dirty="0" smtClean="0"/>
              <a:t>Include non classical features of the Toffoli gate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2400" dirty="0" err="1" smtClean="0"/>
              <a:t>F=Tr</a:t>
            </a:r>
            <a:r>
              <a:rPr lang="de-CH" sz="2400" dirty="0" smtClean="0"/>
              <a:t>[</a:t>
            </a:r>
            <a:r>
              <a:rPr lang="el-GR" sz="2400" dirty="0" smtClean="0"/>
              <a:t>χ</a:t>
            </a:r>
            <a:r>
              <a:rPr lang="de-CH" sz="2400" baseline="-25000" dirty="0" smtClean="0"/>
              <a:t>exp</a:t>
            </a:r>
            <a:r>
              <a:rPr lang="de-CH" sz="2400" baseline="30000" dirty="0" smtClean="0"/>
              <a:t>t</a:t>
            </a:r>
            <a:r>
              <a:rPr lang="de-CH" sz="2400" baseline="-25000" dirty="0" smtClean="0"/>
              <a:t> </a:t>
            </a:r>
            <a:r>
              <a:rPr lang="el-GR" sz="2400" dirty="0" smtClean="0"/>
              <a:t>χ</a:t>
            </a:r>
            <a:r>
              <a:rPr lang="de-CH" sz="2400" baseline="-25000" dirty="0" smtClean="0"/>
              <a:t>ideal</a:t>
            </a:r>
            <a:r>
              <a:rPr lang="de-CH" sz="2400" dirty="0" smtClean="0"/>
              <a:t>] =</a:t>
            </a:r>
            <a:r>
              <a:rPr lang="de-CH" sz="2400" b="1" dirty="0" smtClean="0"/>
              <a:t>69%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Quantum </a:t>
            </a:r>
            <a:r>
              <a:rPr lang="fr-FR" dirty="0" err="1" smtClean="0"/>
              <a:t>error</a:t>
            </a:r>
            <a:r>
              <a:rPr lang="fr-FR" dirty="0" smtClean="0"/>
              <a:t> correction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About quantum </a:t>
            </a:r>
            <a:r>
              <a:rPr lang="fr-FR" dirty="0" err="1" smtClean="0"/>
              <a:t>error</a:t>
            </a:r>
            <a:r>
              <a:rPr lang="fr-FR" dirty="0" smtClean="0"/>
              <a:t> correction codes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Classical</a:t>
            </a:r>
            <a:r>
              <a:rPr lang="fr-FR" dirty="0" smtClean="0"/>
              <a:t> </a:t>
            </a:r>
            <a:r>
              <a:rPr lang="fr-FR" dirty="0" err="1" smtClean="0"/>
              <a:t>idea</a:t>
            </a:r>
            <a:r>
              <a:rPr lang="fr-FR" dirty="0" smtClean="0"/>
              <a:t>: </a:t>
            </a:r>
            <a:r>
              <a:rPr lang="fr-FR" dirty="0" err="1" smtClean="0"/>
              <a:t>make</a:t>
            </a:r>
            <a:r>
              <a:rPr lang="fr-FR" dirty="0" smtClean="0"/>
              <a:t> the input signal </a:t>
            </a:r>
            <a:r>
              <a:rPr lang="fr-FR" dirty="0" err="1" smtClean="0"/>
              <a:t>redundant</a:t>
            </a:r>
            <a:endParaRPr lang="fr-FR" dirty="0" smtClean="0"/>
          </a:p>
          <a:p>
            <a:r>
              <a:rPr lang="fr-FR" dirty="0" err="1" smtClean="0"/>
              <a:t>Detect</a:t>
            </a:r>
            <a:r>
              <a:rPr lang="fr-FR" dirty="0" smtClean="0"/>
              <a:t> an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measuring</a:t>
            </a:r>
            <a:r>
              <a:rPr lang="fr-FR" dirty="0" smtClean="0"/>
              <a:t> the </a:t>
            </a:r>
            <a:r>
              <a:rPr lang="fr-FR" dirty="0" err="1" smtClean="0"/>
              <a:t>actual</a:t>
            </a:r>
            <a:r>
              <a:rPr lang="fr-FR" dirty="0" smtClean="0"/>
              <a:t> state</a:t>
            </a:r>
          </a:p>
          <a:p>
            <a:pPr lvl="1"/>
            <a:r>
              <a:rPr lang="fr-FR" dirty="0" smtClean="0"/>
              <a:t>correct </a:t>
            </a:r>
            <a:r>
              <a:rPr lang="fr-FR" dirty="0" err="1" smtClean="0"/>
              <a:t>witout</a:t>
            </a:r>
            <a:r>
              <a:rPr lang="fr-FR" dirty="0" smtClean="0"/>
              <a:t> </a:t>
            </a:r>
            <a:r>
              <a:rPr lang="fr-FR" dirty="0" err="1" smtClean="0"/>
              <a:t>destroying</a:t>
            </a:r>
            <a:r>
              <a:rPr lang="fr-FR" dirty="0" smtClean="0"/>
              <a:t> </a:t>
            </a:r>
            <a:r>
              <a:rPr lang="fr-FR" dirty="0" err="1" smtClean="0"/>
              <a:t>coherence</a:t>
            </a:r>
            <a:endParaRPr lang="fr-FR" dirty="0" smtClean="0"/>
          </a:p>
          <a:p>
            <a:r>
              <a:rPr lang="fr-FR" dirty="0" smtClean="0"/>
              <a:t>Correct </a:t>
            </a:r>
            <a:r>
              <a:rPr lang="fr-FR" dirty="0" err="1" smtClean="0"/>
              <a:t>errors</a:t>
            </a:r>
            <a:r>
              <a:rPr lang="fr-FR" dirty="0" smtClean="0"/>
              <a:t> on ONE </a:t>
            </a:r>
            <a:r>
              <a:rPr lang="fr-FR" dirty="0" err="1" smtClean="0"/>
              <a:t>qubit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Quantum </a:t>
            </a:r>
            <a:r>
              <a:rPr lang="fr-FR" dirty="0" err="1" smtClean="0"/>
              <a:t>Error</a:t>
            </a:r>
            <a:r>
              <a:rPr lang="fr-FR" dirty="0" smtClean="0"/>
              <a:t> Correction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Bit-flip</a:t>
            </a:r>
            <a:r>
              <a:rPr lang="fr-FR" dirty="0" smtClean="0"/>
              <a:t> Correction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Bit flip 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Correct </a:t>
            </a:r>
            <a:r>
              <a:rPr lang="fr-FR" dirty="0" err="1" smtClean="0"/>
              <a:t>errors</a:t>
            </a:r>
            <a:r>
              <a:rPr lang="fr-FR" dirty="0" smtClean="0"/>
              <a:t> of type 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i="1" dirty="0" smtClean="0">
                <a:latin typeface="Cambria"/>
                <a:cs typeface="Cambria"/>
              </a:rPr>
              <a:t> </a:t>
            </a:r>
            <a:r>
              <a:rPr lang="de-CH" i="1" dirty="0" smtClean="0">
                <a:latin typeface="Cambria"/>
                <a:cs typeface="Cambria"/>
              </a:rPr>
              <a:t>|Ψ〉</a:t>
            </a:r>
            <a:r>
              <a:rPr lang="de-CH" dirty="0" smtClean="0"/>
              <a:t> </a:t>
            </a:r>
            <a:r>
              <a:rPr lang="fr-FR" dirty="0" smtClean="0"/>
              <a:t>(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dirty="0" smtClean="0"/>
              <a:t> Pauli </a:t>
            </a:r>
            <a:r>
              <a:rPr lang="fr-FR" dirty="0" err="1" smtClean="0"/>
              <a:t>operator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62000" y="5202833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Initial </a:t>
            </a:r>
            <a:r>
              <a:rPr lang="de-CH" dirty="0" err="1" smtClean="0"/>
              <a:t>state</a:t>
            </a:r>
            <a:r>
              <a:rPr lang="de-CH" dirty="0" smtClean="0"/>
              <a:t>:  	</a:t>
            </a:r>
            <a:r>
              <a:rPr lang="de-CH" dirty="0" err="1" smtClean="0"/>
              <a:t>Qubit</a:t>
            </a:r>
            <a:r>
              <a:rPr lang="de-CH" dirty="0" smtClean="0"/>
              <a:t> 1: |0〉</a:t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dirty="0" err="1" smtClean="0"/>
              <a:t>Qubit</a:t>
            </a:r>
            <a:r>
              <a:rPr lang="de-CH" dirty="0" smtClean="0"/>
              <a:t> 2: </a:t>
            </a:r>
            <a:r>
              <a:rPr lang="el-GR" dirty="0" smtClean="0"/>
              <a:t>α</a:t>
            </a:r>
            <a:r>
              <a:rPr lang="de-CH" dirty="0" smtClean="0"/>
              <a:t>|0〉 + </a:t>
            </a:r>
            <a:r>
              <a:rPr lang="el-GR" dirty="0" smtClean="0"/>
              <a:t>β</a:t>
            </a:r>
            <a:r>
              <a:rPr lang="de-CH" dirty="0" smtClean="0"/>
              <a:t>|1〉</a:t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dirty="0" err="1" smtClean="0"/>
              <a:t>Qubit</a:t>
            </a:r>
            <a:r>
              <a:rPr lang="de-CH" dirty="0" smtClean="0"/>
              <a:t> 3: |0〉</a:t>
            </a:r>
          </a:p>
        </p:txBody>
      </p:sp>
      <p:sp>
        <p:nvSpPr>
          <p:cNvPr id="7" name="Right Brace 87"/>
          <p:cNvSpPr/>
          <p:nvPr/>
        </p:nvSpPr>
        <p:spPr>
          <a:xfrm>
            <a:off x="4376948" y="5202833"/>
            <a:ext cx="246088" cy="9233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302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3-qubit-state: </a:t>
            </a:r>
            <a:r>
              <a:rPr lang="el-GR" dirty="0" smtClean="0"/>
              <a:t>α</a:t>
            </a:r>
            <a:r>
              <a:rPr lang="de-CH" dirty="0" smtClean="0"/>
              <a:t>|000〉 + </a:t>
            </a:r>
            <a:r>
              <a:rPr lang="el-GR" dirty="0" smtClean="0"/>
              <a:t>β</a:t>
            </a:r>
            <a:r>
              <a:rPr lang="de-CH" dirty="0" smtClean="0"/>
              <a:t>|010〉</a:t>
            </a:r>
          </a:p>
        </p:txBody>
      </p:sp>
      <p:grpSp>
        <p:nvGrpSpPr>
          <p:cNvPr id="9" name="Group 106"/>
          <p:cNvGrpSpPr/>
          <p:nvPr/>
        </p:nvGrpSpPr>
        <p:grpSpPr>
          <a:xfrm>
            <a:off x="1066800" y="2132856"/>
            <a:ext cx="6650223" cy="2097524"/>
            <a:chOff x="1374205" y="1772816"/>
            <a:chExt cx="6650223" cy="2097524"/>
          </a:xfrm>
        </p:grpSpPr>
        <p:cxnSp>
          <p:nvCxnSpPr>
            <p:cNvPr id="10" name="Straight Connector 6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8"/>
            <p:cNvGrpSpPr/>
            <p:nvPr/>
          </p:nvGrpSpPr>
          <p:grpSpPr>
            <a:xfrm>
              <a:off x="2615604" y="2526096"/>
              <a:ext cx="252000" cy="653300"/>
              <a:chOff x="2602292" y="3606216"/>
              <a:chExt cx="252000" cy="653300"/>
            </a:xfrm>
          </p:grpSpPr>
          <p:cxnSp>
            <p:nvCxnSpPr>
              <p:cNvPr id="51" name="Straight Connector 11"/>
              <p:cNvCxnSpPr>
                <a:stCxn id="53" idx="0"/>
                <a:endCxn id="52" idx="4"/>
              </p:cNvCxnSpPr>
              <p:nvPr/>
            </p:nvCxnSpPr>
            <p:spPr>
              <a:xfrm rot="16200000" flipH="1" flipV="1">
                <a:off x="2401643" y="3932865"/>
                <a:ext cx="6533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12"/>
              <p:cNvSpPr/>
              <p:nvPr/>
            </p:nvSpPr>
            <p:spPr>
              <a:xfrm>
                <a:off x="260229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" name="Oval 16"/>
              <p:cNvSpPr/>
              <p:nvPr/>
            </p:nvSpPr>
            <p:spPr>
              <a:xfrm>
                <a:off x="2656293" y="36062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4" name="Group 39"/>
            <p:cNvGrpSpPr/>
            <p:nvPr/>
          </p:nvGrpSpPr>
          <p:grpSpPr>
            <a:xfrm rot="10800000">
              <a:off x="3081204" y="2060848"/>
              <a:ext cx="252000" cy="635464"/>
              <a:chOff x="1498416" y="3618915"/>
              <a:chExt cx="252000" cy="635464"/>
            </a:xfrm>
          </p:grpSpPr>
          <p:cxnSp>
            <p:nvCxnSpPr>
              <p:cNvPr id="48" name="Straight Connector 40"/>
              <p:cNvCxnSpPr>
                <a:stCxn id="50" idx="0"/>
                <a:endCxn id="49" idx="4"/>
              </p:cNvCxnSpPr>
              <p:nvPr/>
            </p:nvCxnSpPr>
            <p:spPr>
              <a:xfrm rot="16200000" flipH="1">
                <a:off x="1306684" y="3936646"/>
                <a:ext cx="635463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5"/>
              <p:cNvSpPr/>
              <p:nvPr/>
            </p:nvSpPr>
            <p:spPr>
              <a:xfrm>
                <a:off x="149841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0" name="Oval 48"/>
              <p:cNvSpPr/>
              <p:nvPr/>
            </p:nvSpPr>
            <p:spPr>
              <a:xfrm>
                <a:off x="1552415" y="36189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8" name="Rounded Rectangle 53"/>
            <p:cNvSpPr/>
            <p:nvPr/>
          </p:nvSpPr>
          <p:spPr>
            <a:xfrm>
              <a:off x="4180297" y="186526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Bit-flip</a:t>
              </a:r>
              <a:r>
                <a:rPr lang="de-CH" dirty="0" smtClean="0"/>
                <a:t> errors</a:t>
              </a:r>
              <a:endParaRPr lang="de-CH" dirty="0"/>
            </a:p>
          </p:txBody>
        </p:sp>
        <p:cxnSp>
          <p:nvCxnSpPr>
            <p:cNvPr id="22" name="Straight Connector 60"/>
            <p:cNvCxnSpPr>
              <a:stCxn id="24" idx="0"/>
              <a:endCxn id="25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61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Oval 62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Oval 63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7" name="Straight Connector 71"/>
            <p:cNvCxnSpPr/>
            <p:nvPr/>
          </p:nvCxnSpPr>
          <p:spPr>
            <a:xfrm rot="5400000">
              <a:off x="2514657" y="2823319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72"/>
            <p:cNvCxnSpPr/>
            <p:nvPr/>
          </p:nvCxnSpPr>
          <p:spPr>
            <a:xfrm rot="5400000">
              <a:off x="4801336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78"/>
            <p:cNvSpPr txBox="1"/>
            <p:nvPr/>
          </p:nvSpPr>
          <p:spPr>
            <a:xfrm>
              <a:off x="2615604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31" name="TextBox 79"/>
            <p:cNvSpPr txBox="1"/>
            <p:nvPr/>
          </p:nvSpPr>
          <p:spPr>
            <a:xfrm>
              <a:off x="6457404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32" name="TextBox 80"/>
            <p:cNvSpPr txBox="1"/>
            <p:nvPr/>
          </p:nvSpPr>
          <p:spPr>
            <a:xfrm>
              <a:off x="4534312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34" name="TextBox 82"/>
            <p:cNvSpPr txBox="1"/>
            <p:nvPr/>
          </p:nvSpPr>
          <p:spPr>
            <a:xfrm>
              <a:off x="7454495" y="34917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35" name="TextBox 84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36" name="TextBox 85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37" name="TextBox 86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38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 96"/>
            <p:cNvGrpSpPr/>
            <p:nvPr/>
          </p:nvGrpSpPr>
          <p:grpSpPr>
            <a:xfrm>
              <a:off x="6806604" y="2526096"/>
              <a:ext cx="252000" cy="653300"/>
              <a:chOff x="2037452" y="3606216"/>
              <a:chExt cx="252000" cy="653300"/>
            </a:xfrm>
          </p:grpSpPr>
          <p:cxnSp>
            <p:nvCxnSpPr>
              <p:cNvPr id="45" name="Straight Connector 97"/>
              <p:cNvCxnSpPr>
                <a:stCxn id="47" idx="0"/>
                <a:endCxn id="46" idx="4"/>
              </p:cNvCxnSpPr>
              <p:nvPr/>
            </p:nvCxnSpPr>
            <p:spPr>
              <a:xfrm rot="16200000" flipH="1" flipV="1">
                <a:off x="1836803" y="3932865"/>
                <a:ext cx="653299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98"/>
              <p:cNvSpPr/>
              <p:nvPr/>
            </p:nvSpPr>
            <p:spPr>
              <a:xfrm>
                <a:off x="203745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" name="Oval 99"/>
              <p:cNvSpPr/>
              <p:nvPr/>
            </p:nvSpPr>
            <p:spPr>
              <a:xfrm>
                <a:off x="2091453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40" name="Group 100"/>
            <p:cNvGrpSpPr/>
            <p:nvPr/>
          </p:nvGrpSpPr>
          <p:grpSpPr>
            <a:xfrm rot="10800000">
              <a:off x="6205404" y="2063300"/>
              <a:ext cx="252000" cy="633010"/>
              <a:chOff x="2561988" y="3618917"/>
              <a:chExt cx="252000" cy="633010"/>
            </a:xfrm>
          </p:grpSpPr>
          <p:cxnSp>
            <p:nvCxnSpPr>
              <p:cNvPr id="42" name="Straight Connector 101"/>
              <p:cNvCxnSpPr>
                <a:stCxn id="44" idx="0"/>
                <a:endCxn id="43" idx="4"/>
              </p:cNvCxnSpPr>
              <p:nvPr/>
            </p:nvCxnSpPr>
            <p:spPr>
              <a:xfrm rot="16200000" flipH="1">
                <a:off x="2371482" y="3935421"/>
                <a:ext cx="63301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102"/>
              <p:cNvSpPr/>
              <p:nvPr/>
            </p:nvSpPr>
            <p:spPr>
              <a:xfrm>
                <a:off x="2561988" y="3999927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4" name="Oval 103"/>
              <p:cNvSpPr/>
              <p:nvPr/>
            </p:nvSpPr>
            <p:spPr>
              <a:xfrm>
                <a:off x="2615987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Bit flip 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Correct </a:t>
            </a:r>
            <a:r>
              <a:rPr lang="fr-FR" dirty="0" err="1" smtClean="0"/>
              <a:t>errors</a:t>
            </a:r>
            <a:r>
              <a:rPr lang="fr-FR" dirty="0" smtClean="0"/>
              <a:t> of type 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i="1" dirty="0" smtClean="0">
                <a:latin typeface="Cambria"/>
                <a:cs typeface="Cambria"/>
              </a:rPr>
              <a:t> </a:t>
            </a:r>
            <a:r>
              <a:rPr lang="de-CH" i="1" dirty="0" smtClean="0">
                <a:latin typeface="Cambria"/>
                <a:cs typeface="Cambria"/>
              </a:rPr>
              <a:t>|Ψ〉</a:t>
            </a:r>
            <a:r>
              <a:rPr lang="de-CH" dirty="0" smtClean="0"/>
              <a:t> </a:t>
            </a:r>
            <a:r>
              <a:rPr lang="fr-FR" dirty="0" smtClean="0"/>
              <a:t>(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dirty="0" smtClean="0"/>
              <a:t> Pauli </a:t>
            </a:r>
            <a:r>
              <a:rPr lang="fr-FR" dirty="0" err="1" smtClean="0"/>
              <a:t>operator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28800" y="4996934"/>
            <a:ext cx="375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 smtClean="0"/>
              <a:t>Entanglement</a:t>
            </a:r>
            <a:r>
              <a:rPr lang="de-CH" dirty="0" smtClean="0"/>
              <a:t>:		</a:t>
            </a:r>
            <a:r>
              <a:rPr lang="el-GR" dirty="0" smtClean="0"/>
              <a:t>α</a:t>
            </a:r>
            <a:r>
              <a:rPr lang="de-CH" dirty="0" smtClean="0"/>
              <a:t> |000&gt; + </a:t>
            </a:r>
            <a:r>
              <a:rPr lang="el-GR" dirty="0" smtClean="0"/>
              <a:t>β</a:t>
            </a:r>
            <a:r>
              <a:rPr lang="de-CH" dirty="0" smtClean="0"/>
              <a:t> |111&gt;</a:t>
            </a:r>
            <a:endParaRPr lang="de-CH" dirty="0"/>
          </a:p>
        </p:txBody>
      </p:sp>
      <p:sp>
        <p:nvSpPr>
          <p:cNvPr id="10" name="Rounded Rectangle 38"/>
          <p:cNvSpPr/>
          <p:nvPr/>
        </p:nvSpPr>
        <p:spPr>
          <a:xfrm flipH="1" flipV="1">
            <a:off x="2271744" y="3843908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7" name="Group 106"/>
          <p:cNvGrpSpPr/>
          <p:nvPr/>
        </p:nvGrpSpPr>
        <p:grpSpPr>
          <a:xfrm>
            <a:off x="1066800" y="2132856"/>
            <a:ext cx="6650223" cy="2097524"/>
            <a:chOff x="1374205" y="1772816"/>
            <a:chExt cx="6650223" cy="2097524"/>
          </a:xfrm>
        </p:grpSpPr>
        <p:cxnSp>
          <p:nvCxnSpPr>
            <p:cNvPr id="48" name="Straight Connector 6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38"/>
            <p:cNvGrpSpPr/>
            <p:nvPr/>
          </p:nvGrpSpPr>
          <p:grpSpPr>
            <a:xfrm>
              <a:off x="2615604" y="2526096"/>
              <a:ext cx="252000" cy="653300"/>
              <a:chOff x="2602292" y="3606216"/>
              <a:chExt cx="252000" cy="653300"/>
            </a:xfrm>
          </p:grpSpPr>
          <p:cxnSp>
            <p:nvCxnSpPr>
              <p:cNvPr id="79" name="Straight Connector 11"/>
              <p:cNvCxnSpPr>
                <a:stCxn id="81" idx="0"/>
                <a:endCxn id="80" idx="4"/>
              </p:cNvCxnSpPr>
              <p:nvPr/>
            </p:nvCxnSpPr>
            <p:spPr>
              <a:xfrm rot="16200000" flipH="1" flipV="1">
                <a:off x="2401643" y="3932865"/>
                <a:ext cx="6533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12"/>
              <p:cNvSpPr/>
              <p:nvPr/>
            </p:nvSpPr>
            <p:spPr>
              <a:xfrm>
                <a:off x="260229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1" name="Oval 16"/>
              <p:cNvSpPr/>
              <p:nvPr/>
            </p:nvSpPr>
            <p:spPr>
              <a:xfrm>
                <a:off x="2656293" y="36062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oup 39"/>
            <p:cNvGrpSpPr/>
            <p:nvPr/>
          </p:nvGrpSpPr>
          <p:grpSpPr>
            <a:xfrm rot="10800000">
              <a:off x="3081204" y="2060848"/>
              <a:ext cx="252000" cy="635464"/>
              <a:chOff x="1498416" y="3618915"/>
              <a:chExt cx="252000" cy="635464"/>
            </a:xfrm>
          </p:grpSpPr>
          <p:cxnSp>
            <p:nvCxnSpPr>
              <p:cNvPr id="76" name="Straight Connector 40"/>
              <p:cNvCxnSpPr>
                <a:stCxn id="78" idx="0"/>
                <a:endCxn id="77" idx="4"/>
              </p:cNvCxnSpPr>
              <p:nvPr/>
            </p:nvCxnSpPr>
            <p:spPr>
              <a:xfrm rot="16200000" flipH="1">
                <a:off x="1306684" y="3936646"/>
                <a:ext cx="635463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45"/>
              <p:cNvSpPr/>
              <p:nvPr/>
            </p:nvSpPr>
            <p:spPr>
              <a:xfrm>
                <a:off x="149841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8" name="Oval 48"/>
              <p:cNvSpPr/>
              <p:nvPr/>
            </p:nvSpPr>
            <p:spPr>
              <a:xfrm>
                <a:off x="1552415" y="36189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3" name="Rounded Rectangle 53"/>
            <p:cNvSpPr/>
            <p:nvPr/>
          </p:nvSpPr>
          <p:spPr>
            <a:xfrm>
              <a:off x="4180297" y="186526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Bit-flip</a:t>
              </a:r>
              <a:r>
                <a:rPr lang="de-CH" dirty="0" smtClean="0"/>
                <a:t> errors</a:t>
              </a:r>
              <a:endParaRPr lang="de-CH" dirty="0"/>
            </a:p>
          </p:txBody>
        </p:sp>
        <p:cxnSp>
          <p:nvCxnSpPr>
            <p:cNvPr id="54" name="Straight Connector 60"/>
            <p:cNvCxnSpPr>
              <a:stCxn id="56" idx="0"/>
              <a:endCxn id="57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61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Oval 62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Oval 63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58" name="Straight Connector 71"/>
            <p:cNvCxnSpPr/>
            <p:nvPr/>
          </p:nvCxnSpPr>
          <p:spPr>
            <a:xfrm rot="5400000">
              <a:off x="2514657" y="2823319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72"/>
            <p:cNvCxnSpPr/>
            <p:nvPr/>
          </p:nvCxnSpPr>
          <p:spPr>
            <a:xfrm rot="5400000">
              <a:off x="4801336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78"/>
            <p:cNvSpPr txBox="1"/>
            <p:nvPr/>
          </p:nvSpPr>
          <p:spPr>
            <a:xfrm>
              <a:off x="2615604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61" name="TextBox 79"/>
            <p:cNvSpPr txBox="1"/>
            <p:nvPr/>
          </p:nvSpPr>
          <p:spPr>
            <a:xfrm>
              <a:off x="6457404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62" name="TextBox 80"/>
            <p:cNvSpPr txBox="1"/>
            <p:nvPr/>
          </p:nvSpPr>
          <p:spPr>
            <a:xfrm>
              <a:off x="4534312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63" name="TextBox 82"/>
            <p:cNvSpPr txBox="1"/>
            <p:nvPr/>
          </p:nvSpPr>
          <p:spPr>
            <a:xfrm>
              <a:off x="7454495" y="34917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64" name="TextBox 84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65" name="TextBox 85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66" name="TextBox 86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67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Group 96"/>
            <p:cNvGrpSpPr/>
            <p:nvPr/>
          </p:nvGrpSpPr>
          <p:grpSpPr>
            <a:xfrm>
              <a:off x="6806604" y="2526096"/>
              <a:ext cx="252000" cy="653300"/>
              <a:chOff x="2037452" y="3606216"/>
              <a:chExt cx="252000" cy="653300"/>
            </a:xfrm>
          </p:grpSpPr>
          <p:cxnSp>
            <p:nvCxnSpPr>
              <p:cNvPr id="73" name="Straight Connector 97"/>
              <p:cNvCxnSpPr>
                <a:stCxn id="75" idx="0"/>
                <a:endCxn id="74" idx="4"/>
              </p:cNvCxnSpPr>
              <p:nvPr/>
            </p:nvCxnSpPr>
            <p:spPr>
              <a:xfrm rot="16200000" flipH="1" flipV="1">
                <a:off x="1836803" y="3932865"/>
                <a:ext cx="653299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98"/>
              <p:cNvSpPr/>
              <p:nvPr/>
            </p:nvSpPr>
            <p:spPr>
              <a:xfrm>
                <a:off x="203745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5" name="Oval 99"/>
              <p:cNvSpPr/>
              <p:nvPr/>
            </p:nvSpPr>
            <p:spPr>
              <a:xfrm>
                <a:off x="2091453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69" name="Group 100"/>
            <p:cNvGrpSpPr/>
            <p:nvPr/>
          </p:nvGrpSpPr>
          <p:grpSpPr>
            <a:xfrm rot="10800000">
              <a:off x="6205404" y="2063300"/>
              <a:ext cx="252000" cy="633010"/>
              <a:chOff x="2561988" y="3618917"/>
              <a:chExt cx="252000" cy="633010"/>
            </a:xfrm>
          </p:grpSpPr>
          <p:cxnSp>
            <p:nvCxnSpPr>
              <p:cNvPr id="70" name="Straight Connector 101"/>
              <p:cNvCxnSpPr>
                <a:stCxn id="72" idx="0"/>
                <a:endCxn id="71" idx="4"/>
              </p:cNvCxnSpPr>
              <p:nvPr/>
            </p:nvCxnSpPr>
            <p:spPr>
              <a:xfrm rot="16200000" flipH="1">
                <a:off x="2371482" y="3935421"/>
                <a:ext cx="63301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102"/>
              <p:cNvSpPr/>
              <p:nvPr/>
            </p:nvSpPr>
            <p:spPr>
              <a:xfrm>
                <a:off x="2561988" y="3999927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2" name="Oval 103"/>
              <p:cNvSpPr/>
              <p:nvPr/>
            </p:nvSpPr>
            <p:spPr>
              <a:xfrm>
                <a:off x="2615987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Bit flip 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Correct </a:t>
            </a:r>
            <a:r>
              <a:rPr lang="fr-FR" dirty="0" err="1" smtClean="0"/>
              <a:t>errors</a:t>
            </a:r>
            <a:r>
              <a:rPr lang="fr-FR" dirty="0" smtClean="0"/>
              <a:t> of type 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i="1" dirty="0" smtClean="0">
                <a:latin typeface="Cambria"/>
                <a:cs typeface="Cambria"/>
              </a:rPr>
              <a:t> </a:t>
            </a:r>
            <a:r>
              <a:rPr lang="de-CH" i="1" dirty="0" smtClean="0">
                <a:latin typeface="Cambria"/>
                <a:cs typeface="Cambria"/>
              </a:rPr>
              <a:t>|Ψ〉</a:t>
            </a:r>
            <a:r>
              <a:rPr lang="de-CH" dirty="0" smtClean="0"/>
              <a:t> </a:t>
            </a:r>
            <a:r>
              <a:rPr lang="fr-FR" dirty="0" smtClean="0"/>
              <a:t>(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dirty="0" smtClean="0"/>
              <a:t> Pauli </a:t>
            </a:r>
            <a:r>
              <a:rPr lang="fr-FR" dirty="0" err="1" smtClean="0"/>
              <a:t>operator</a:t>
            </a:r>
            <a:r>
              <a:rPr lang="fr-FR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4996934"/>
            <a:ext cx="6167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Bit flip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probability</a:t>
            </a:r>
            <a:r>
              <a:rPr lang="fr-FR" dirty="0" smtClean="0"/>
              <a:t> p:</a:t>
            </a:r>
          </a:p>
          <a:p>
            <a:r>
              <a:rPr lang="fr-FR" dirty="0" err="1" smtClean="0"/>
              <a:t>Diven</a:t>
            </a:r>
            <a:r>
              <a:rPr lang="fr-FR" dirty="0" smtClean="0"/>
              <a:t> </a:t>
            </a:r>
            <a:r>
              <a:rPr lang="fr-FR" dirty="0" smtClean="0"/>
              <a:t>by rotation angle θ </a:t>
            </a:r>
            <a:r>
              <a:rPr lang="fr-FR" dirty="0" err="1" smtClean="0"/>
              <a:t>introduced</a:t>
            </a:r>
            <a:r>
              <a:rPr lang="fr-FR" dirty="0" smtClean="0"/>
              <a:t> </a:t>
            </a:r>
            <a:r>
              <a:rPr lang="fr-FR" dirty="0" smtClean="0"/>
              <a:t>by y-rotation </a:t>
            </a:r>
            <a:r>
              <a:rPr lang="fr-FR" dirty="0" smtClean="0"/>
              <a:t>(</a:t>
            </a:r>
            <a:r>
              <a:rPr lang="de-CH" dirty="0" smtClean="0"/>
              <a:t>p=sin</a:t>
            </a:r>
            <a:r>
              <a:rPr lang="de-CH" baseline="30000" dirty="0" smtClean="0"/>
              <a:t>2</a:t>
            </a:r>
            <a:r>
              <a:rPr lang="de-CH" dirty="0" smtClean="0"/>
              <a:t>(</a:t>
            </a:r>
            <a:r>
              <a:rPr lang="el-GR" dirty="0" smtClean="0"/>
              <a:t>θ</a:t>
            </a:r>
            <a:r>
              <a:rPr lang="de-CH" dirty="0" smtClean="0"/>
              <a:t>/2))</a:t>
            </a:r>
            <a:endParaRPr lang="de-CH" dirty="0"/>
          </a:p>
        </p:txBody>
      </p:sp>
      <p:sp>
        <p:nvSpPr>
          <p:cNvPr id="10" name="Rounded Rectangle 38"/>
          <p:cNvSpPr/>
          <p:nvPr/>
        </p:nvSpPr>
        <p:spPr>
          <a:xfrm flipH="1" flipV="1">
            <a:off x="4226907" y="3861048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7" name="Group 106"/>
          <p:cNvGrpSpPr/>
          <p:nvPr/>
        </p:nvGrpSpPr>
        <p:grpSpPr>
          <a:xfrm>
            <a:off x="1066800" y="2132856"/>
            <a:ext cx="6650223" cy="2097524"/>
            <a:chOff x="1374205" y="1772816"/>
            <a:chExt cx="6650223" cy="2097524"/>
          </a:xfrm>
        </p:grpSpPr>
        <p:cxnSp>
          <p:nvCxnSpPr>
            <p:cNvPr id="48" name="Straight Connector 6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38"/>
            <p:cNvGrpSpPr/>
            <p:nvPr/>
          </p:nvGrpSpPr>
          <p:grpSpPr>
            <a:xfrm>
              <a:off x="2615604" y="2526096"/>
              <a:ext cx="252000" cy="653300"/>
              <a:chOff x="2602292" y="3606216"/>
              <a:chExt cx="252000" cy="653300"/>
            </a:xfrm>
          </p:grpSpPr>
          <p:cxnSp>
            <p:nvCxnSpPr>
              <p:cNvPr id="79" name="Straight Connector 11"/>
              <p:cNvCxnSpPr>
                <a:stCxn id="81" idx="0"/>
                <a:endCxn id="80" idx="4"/>
              </p:cNvCxnSpPr>
              <p:nvPr/>
            </p:nvCxnSpPr>
            <p:spPr>
              <a:xfrm rot="16200000" flipH="1" flipV="1">
                <a:off x="2401643" y="3932865"/>
                <a:ext cx="6533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12"/>
              <p:cNvSpPr/>
              <p:nvPr/>
            </p:nvSpPr>
            <p:spPr>
              <a:xfrm>
                <a:off x="260229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1" name="Oval 16"/>
              <p:cNvSpPr/>
              <p:nvPr/>
            </p:nvSpPr>
            <p:spPr>
              <a:xfrm>
                <a:off x="2656293" y="36062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oup 39"/>
            <p:cNvGrpSpPr/>
            <p:nvPr/>
          </p:nvGrpSpPr>
          <p:grpSpPr>
            <a:xfrm rot="10800000">
              <a:off x="3081204" y="2060848"/>
              <a:ext cx="252000" cy="635464"/>
              <a:chOff x="1498416" y="3618915"/>
              <a:chExt cx="252000" cy="635464"/>
            </a:xfrm>
          </p:grpSpPr>
          <p:cxnSp>
            <p:nvCxnSpPr>
              <p:cNvPr id="76" name="Straight Connector 40"/>
              <p:cNvCxnSpPr>
                <a:stCxn id="78" idx="0"/>
                <a:endCxn id="77" idx="4"/>
              </p:cNvCxnSpPr>
              <p:nvPr/>
            </p:nvCxnSpPr>
            <p:spPr>
              <a:xfrm rot="16200000" flipH="1">
                <a:off x="1306684" y="3936646"/>
                <a:ext cx="635463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45"/>
              <p:cNvSpPr/>
              <p:nvPr/>
            </p:nvSpPr>
            <p:spPr>
              <a:xfrm>
                <a:off x="149841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8" name="Oval 48"/>
              <p:cNvSpPr/>
              <p:nvPr/>
            </p:nvSpPr>
            <p:spPr>
              <a:xfrm>
                <a:off x="1552415" y="36189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3" name="Rounded Rectangle 53"/>
            <p:cNvSpPr/>
            <p:nvPr/>
          </p:nvSpPr>
          <p:spPr>
            <a:xfrm>
              <a:off x="4180297" y="186526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Bit-flip</a:t>
              </a:r>
              <a:r>
                <a:rPr lang="de-CH" dirty="0" smtClean="0"/>
                <a:t> errors</a:t>
              </a:r>
              <a:endParaRPr lang="de-CH" dirty="0"/>
            </a:p>
          </p:txBody>
        </p:sp>
        <p:cxnSp>
          <p:nvCxnSpPr>
            <p:cNvPr id="54" name="Straight Connector 60"/>
            <p:cNvCxnSpPr>
              <a:stCxn id="56" idx="0"/>
              <a:endCxn id="57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61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Oval 62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Oval 63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58" name="Straight Connector 71"/>
            <p:cNvCxnSpPr/>
            <p:nvPr/>
          </p:nvCxnSpPr>
          <p:spPr>
            <a:xfrm rot="5400000">
              <a:off x="2514657" y="2823319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72"/>
            <p:cNvCxnSpPr/>
            <p:nvPr/>
          </p:nvCxnSpPr>
          <p:spPr>
            <a:xfrm rot="5400000">
              <a:off x="4801336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78"/>
            <p:cNvSpPr txBox="1"/>
            <p:nvPr/>
          </p:nvSpPr>
          <p:spPr>
            <a:xfrm>
              <a:off x="2615604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61" name="TextBox 79"/>
            <p:cNvSpPr txBox="1"/>
            <p:nvPr/>
          </p:nvSpPr>
          <p:spPr>
            <a:xfrm>
              <a:off x="6457404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62" name="TextBox 80"/>
            <p:cNvSpPr txBox="1"/>
            <p:nvPr/>
          </p:nvSpPr>
          <p:spPr>
            <a:xfrm>
              <a:off x="4534312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63" name="TextBox 82"/>
            <p:cNvSpPr txBox="1"/>
            <p:nvPr/>
          </p:nvSpPr>
          <p:spPr>
            <a:xfrm>
              <a:off x="7454495" y="34917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64" name="TextBox 84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65" name="TextBox 85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66" name="TextBox 86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67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Group 96"/>
            <p:cNvGrpSpPr/>
            <p:nvPr/>
          </p:nvGrpSpPr>
          <p:grpSpPr>
            <a:xfrm>
              <a:off x="6806604" y="2526096"/>
              <a:ext cx="252000" cy="653300"/>
              <a:chOff x="2037452" y="3606216"/>
              <a:chExt cx="252000" cy="653300"/>
            </a:xfrm>
          </p:grpSpPr>
          <p:cxnSp>
            <p:nvCxnSpPr>
              <p:cNvPr id="73" name="Straight Connector 97"/>
              <p:cNvCxnSpPr>
                <a:stCxn id="75" idx="0"/>
                <a:endCxn id="74" idx="4"/>
              </p:cNvCxnSpPr>
              <p:nvPr/>
            </p:nvCxnSpPr>
            <p:spPr>
              <a:xfrm rot="16200000" flipH="1" flipV="1">
                <a:off x="1836803" y="3932865"/>
                <a:ext cx="653299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98"/>
              <p:cNvSpPr/>
              <p:nvPr/>
            </p:nvSpPr>
            <p:spPr>
              <a:xfrm>
                <a:off x="203745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5" name="Oval 99"/>
              <p:cNvSpPr/>
              <p:nvPr/>
            </p:nvSpPr>
            <p:spPr>
              <a:xfrm>
                <a:off x="2091453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69" name="Group 100"/>
            <p:cNvGrpSpPr/>
            <p:nvPr/>
          </p:nvGrpSpPr>
          <p:grpSpPr>
            <a:xfrm rot="10800000">
              <a:off x="6205404" y="2063300"/>
              <a:ext cx="252000" cy="633010"/>
              <a:chOff x="2561988" y="3618917"/>
              <a:chExt cx="252000" cy="633010"/>
            </a:xfrm>
          </p:grpSpPr>
          <p:cxnSp>
            <p:nvCxnSpPr>
              <p:cNvPr id="70" name="Straight Connector 101"/>
              <p:cNvCxnSpPr>
                <a:stCxn id="72" idx="0"/>
                <a:endCxn id="71" idx="4"/>
              </p:cNvCxnSpPr>
              <p:nvPr/>
            </p:nvCxnSpPr>
            <p:spPr>
              <a:xfrm rot="16200000" flipH="1">
                <a:off x="2371482" y="3935421"/>
                <a:ext cx="63301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102"/>
              <p:cNvSpPr/>
              <p:nvPr/>
            </p:nvSpPr>
            <p:spPr>
              <a:xfrm>
                <a:off x="2561988" y="3999927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2" name="Oval 103"/>
              <p:cNvSpPr/>
              <p:nvPr/>
            </p:nvSpPr>
            <p:spPr>
              <a:xfrm>
                <a:off x="2615987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82" name="Rectangle 81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Bit flip 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Correct </a:t>
            </a:r>
            <a:r>
              <a:rPr lang="fr-FR" dirty="0" err="1" smtClean="0"/>
              <a:t>errors</a:t>
            </a:r>
            <a:r>
              <a:rPr lang="fr-FR" dirty="0" smtClean="0"/>
              <a:t> of type 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i="1" dirty="0" smtClean="0">
                <a:latin typeface="Cambria"/>
                <a:cs typeface="Cambria"/>
              </a:rPr>
              <a:t> </a:t>
            </a:r>
            <a:r>
              <a:rPr lang="de-CH" i="1" dirty="0" smtClean="0">
                <a:latin typeface="Cambria"/>
                <a:cs typeface="Cambria"/>
              </a:rPr>
              <a:t>|Ψ〉</a:t>
            </a:r>
            <a:r>
              <a:rPr lang="de-CH" dirty="0" smtClean="0"/>
              <a:t> </a:t>
            </a:r>
            <a:r>
              <a:rPr lang="fr-FR" dirty="0" smtClean="0"/>
              <a:t>(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dirty="0" smtClean="0"/>
              <a:t> Pauli </a:t>
            </a:r>
            <a:r>
              <a:rPr lang="fr-FR" dirty="0" err="1" smtClean="0"/>
              <a:t>operator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28800" y="4996934"/>
            <a:ext cx="589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Reverse </a:t>
            </a:r>
            <a:r>
              <a:rPr lang="fr-FR" dirty="0" err="1" smtClean="0"/>
              <a:t>process</a:t>
            </a:r>
            <a:r>
              <a:rPr lang="fr-FR" dirty="0" smtClean="0"/>
              <a:t>: « </a:t>
            </a:r>
            <a:r>
              <a:rPr lang="fr-FR" dirty="0" err="1" smtClean="0"/>
              <a:t>desantanglement</a:t>
            </a:r>
            <a:r>
              <a:rPr lang="fr-FR" dirty="0" smtClean="0"/>
              <a:t> »		</a:t>
            </a:r>
            <a:r>
              <a:rPr lang="el-GR" dirty="0" smtClean="0"/>
              <a:t>α</a:t>
            </a:r>
            <a:r>
              <a:rPr lang="de-CH" dirty="0" smtClean="0"/>
              <a:t>|000〉 + </a:t>
            </a:r>
            <a:r>
              <a:rPr lang="el-GR" dirty="0" smtClean="0"/>
              <a:t>β</a:t>
            </a:r>
            <a:r>
              <a:rPr lang="de-CH" dirty="0" smtClean="0"/>
              <a:t>|010〉</a:t>
            </a:r>
            <a:endParaRPr lang="de-CH" dirty="0"/>
          </a:p>
        </p:txBody>
      </p:sp>
      <p:sp>
        <p:nvSpPr>
          <p:cNvPr id="10" name="Rounded Rectangle 38"/>
          <p:cNvSpPr/>
          <p:nvPr/>
        </p:nvSpPr>
        <p:spPr>
          <a:xfrm flipH="1" flipV="1">
            <a:off x="6096000" y="3861048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7" name="Group 106"/>
          <p:cNvGrpSpPr/>
          <p:nvPr/>
        </p:nvGrpSpPr>
        <p:grpSpPr>
          <a:xfrm>
            <a:off x="1066800" y="2132856"/>
            <a:ext cx="6650223" cy="2097524"/>
            <a:chOff x="1374205" y="1772816"/>
            <a:chExt cx="6650223" cy="2097524"/>
          </a:xfrm>
        </p:grpSpPr>
        <p:cxnSp>
          <p:nvCxnSpPr>
            <p:cNvPr id="48" name="Straight Connector 6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38"/>
            <p:cNvGrpSpPr/>
            <p:nvPr/>
          </p:nvGrpSpPr>
          <p:grpSpPr>
            <a:xfrm>
              <a:off x="2615604" y="2526096"/>
              <a:ext cx="252000" cy="653300"/>
              <a:chOff x="2602292" y="3606216"/>
              <a:chExt cx="252000" cy="653300"/>
            </a:xfrm>
          </p:grpSpPr>
          <p:cxnSp>
            <p:nvCxnSpPr>
              <p:cNvPr id="79" name="Straight Connector 11"/>
              <p:cNvCxnSpPr>
                <a:stCxn id="81" idx="0"/>
                <a:endCxn id="80" idx="4"/>
              </p:cNvCxnSpPr>
              <p:nvPr/>
            </p:nvCxnSpPr>
            <p:spPr>
              <a:xfrm rot="16200000" flipH="1" flipV="1">
                <a:off x="2401643" y="3932865"/>
                <a:ext cx="6533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12"/>
              <p:cNvSpPr/>
              <p:nvPr/>
            </p:nvSpPr>
            <p:spPr>
              <a:xfrm>
                <a:off x="260229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1" name="Oval 16"/>
              <p:cNvSpPr/>
              <p:nvPr/>
            </p:nvSpPr>
            <p:spPr>
              <a:xfrm>
                <a:off x="2656293" y="36062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oup 39"/>
            <p:cNvGrpSpPr/>
            <p:nvPr/>
          </p:nvGrpSpPr>
          <p:grpSpPr>
            <a:xfrm rot="10800000">
              <a:off x="3081204" y="2060848"/>
              <a:ext cx="252000" cy="635464"/>
              <a:chOff x="1498416" y="3618915"/>
              <a:chExt cx="252000" cy="635464"/>
            </a:xfrm>
          </p:grpSpPr>
          <p:cxnSp>
            <p:nvCxnSpPr>
              <p:cNvPr id="76" name="Straight Connector 40"/>
              <p:cNvCxnSpPr>
                <a:stCxn id="78" idx="0"/>
                <a:endCxn id="77" idx="4"/>
              </p:cNvCxnSpPr>
              <p:nvPr/>
            </p:nvCxnSpPr>
            <p:spPr>
              <a:xfrm rot="16200000" flipH="1">
                <a:off x="1306684" y="3936646"/>
                <a:ext cx="635463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45"/>
              <p:cNvSpPr/>
              <p:nvPr/>
            </p:nvSpPr>
            <p:spPr>
              <a:xfrm>
                <a:off x="149841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8" name="Oval 48"/>
              <p:cNvSpPr/>
              <p:nvPr/>
            </p:nvSpPr>
            <p:spPr>
              <a:xfrm>
                <a:off x="1552415" y="36189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3" name="Rounded Rectangle 53"/>
            <p:cNvSpPr/>
            <p:nvPr/>
          </p:nvSpPr>
          <p:spPr>
            <a:xfrm>
              <a:off x="4180297" y="186526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Bit-flip</a:t>
              </a:r>
              <a:r>
                <a:rPr lang="de-CH" dirty="0" smtClean="0"/>
                <a:t> errors</a:t>
              </a:r>
              <a:endParaRPr lang="de-CH" dirty="0"/>
            </a:p>
          </p:txBody>
        </p:sp>
        <p:cxnSp>
          <p:nvCxnSpPr>
            <p:cNvPr id="54" name="Straight Connector 60"/>
            <p:cNvCxnSpPr>
              <a:stCxn id="56" idx="0"/>
              <a:endCxn id="57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61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6" name="Oval 62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Oval 63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58" name="Straight Connector 71"/>
            <p:cNvCxnSpPr/>
            <p:nvPr/>
          </p:nvCxnSpPr>
          <p:spPr>
            <a:xfrm rot="5400000">
              <a:off x="2514657" y="2823319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72"/>
            <p:cNvCxnSpPr/>
            <p:nvPr/>
          </p:nvCxnSpPr>
          <p:spPr>
            <a:xfrm rot="5400000">
              <a:off x="4801336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78"/>
            <p:cNvSpPr txBox="1"/>
            <p:nvPr/>
          </p:nvSpPr>
          <p:spPr>
            <a:xfrm>
              <a:off x="2615604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61" name="TextBox 79"/>
            <p:cNvSpPr txBox="1"/>
            <p:nvPr/>
          </p:nvSpPr>
          <p:spPr>
            <a:xfrm>
              <a:off x="6457404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62" name="TextBox 80"/>
            <p:cNvSpPr txBox="1"/>
            <p:nvPr/>
          </p:nvSpPr>
          <p:spPr>
            <a:xfrm>
              <a:off x="4534312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63" name="TextBox 82"/>
            <p:cNvSpPr txBox="1"/>
            <p:nvPr/>
          </p:nvSpPr>
          <p:spPr>
            <a:xfrm>
              <a:off x="7454495" y="34917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64" name="TextBox 84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65" name="TextBox 85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66" name="TextBox 86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67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Group 96"/>
            <p:cNvGrpSpPr/>
            <p:nvPr/>
          </p:nvGrpSpPr>
          <p:grpSpPr>
            <a:xfrm>
              <a:off x="6806604" y="2526096"/>
              <a:ext cx="252000" cy="653300"/>
              <a:chOff x="2037452" y="3606216"/>
              <a:chExt cx="252000" cy="653300"/>
            </a:xfrm>
          </p:grpSpPr>
          <p:cxnSp>
            <p:nvCxnSpPr>
              <p:cNvPr id="73" name="Straight Connector 97"/>
              <p:cNvCxnSpPr>
                <a:stCxn id="75" idx="0"/>
                <a:endCxn id="74" idx="4"/>
              </p:cNvCxnSpPr>
              <p:nvPr/>
            </p:nvCxnSpPr>
            <p:spPr>
              <a:xfrm rot="16200000" flipH="1" flipV="1">
                <a:off x="1836803" y="3932865"/>
                <a:ext cx="653299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98"/>
              <p:cNvSpPr/>
              <p:nvPr/>
            </p:nvSpPr>
            <p:spPr>
              <a:xfrm>
                <a:off x="203745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5" name="Oval 99"/>
              <p:cNvSpPr/>
              <p:nvPr/>
            </p:nvSpPr>
            <p:spPr>
              <a:xfrm>
                <a:off x="2091453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69" name="Group 100"/>
            <p:cNvGrpSpPr/>
            <p:nvPr/>
          </p:nvGrpSpPr>
          <p:grpSpPr>
            <a:xfrm rot="10800000">
              <a:off x="6205404" y="2063300"/>
              <a:ext cx="252000" cy="633010"/>
              <a:chOff x="2561988" y="3618917"/>
              <a:chExt cx="252000" cy="633010"/>
            </a:xfrm>
          </p:grpSpPr>
          <p:cxnSp>
            <p:nvCxnSpPr>
              <p:cNvPr id="70" name="Straight Connector 101"/>
              <p:cNvCxnSpPr>
                <a:stCxn id="72" idx="0"/>
                <a:endCxn id="71" idx="4"/>
              </p:cNvCxnSpPr>
              <p:nvPr/>
            </p:nvCxnSpPr>
            <p:spPr>
              <a:xfrm rot="16200000" flipH="1">
                <a:off x="2371482" y="3935421"/>
                <a:ext cx="63301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102"/>
              <p:cNvSpPr/>
              <p:nvPr/>
            </p:nvSpPr>
            <p:spPr>
              <a:xfrm>
                <a:off x="2561988" y="3999927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2" name="Oval 103"/>
              <p:cNvSpPr/>
              <p:nvPr/>
            </p:nvSpPr>
            <p:spPr>
              <a:xfrm>
                <a:off x="2615987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82" name="ZoneTexte 81"/>
          <p:cNvSpPr txBox="1"/>
          <p:nvPr/>
        </p:nvSpPr>
        <p:spPr>
          <a:xfrm>
            <a:off x="6338942" y="5638800"/>
            <a:ext cx="206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If no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occured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Bit flip correction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Correct </a:t>
            </a:r>
            <a:r>
              <a:rPr lang="fr-FR" dirty="0" err="1" smtClean="0"/>
              <a:t>errors</a:t>
            </a:r>
            <a:r>
              <a:rPr lang="fr-FR" dirty="0" smtClean="0"/>
              <a:t> of type 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i="1" dirty="0" smtClean="0">
                <a:latin typeface="Cambria"/>
                <a:cs typeface="Cambria"/>
              </a:rPr>
              <a:t> </a:t>
            </a:r>
            <a:r>
              <a:rPr lang="de-CH" i="1" dirty="0" smtClean="0">
                <a:latin typeface="Cambria"/>
                <a:cs typeface="Cambria"/>
              </a:rPr>
              <a:t>|Ψ〉</a:t>
            </a:r>
            <a:r>
              <a:rPr lang="de-CH" dirty="0" smtClean="0"/>
              <a:t> </a:t>
            </a:r>
            <a:r>
              <a:rPr lang="fr-FR" dirty="0" smtClean="0"/>
              <a:t>(</a:t>
            </a:r>
            <a:r>
              <a:rPr lang="fr-FR" i="1" dirty="0" smtClean="0">
                <a:latin typeface="Cambria"/>
                <a:cs typeface="Cambria"/>
              </a:rPr>
              <a:t>σ</a:t>
            </a:r>
            <a:r>
              <a:rPr lang="fr-FR" i="1" baseline="-25000" dirty="0" smtClean="0">
                <a:latin typeface="Cambria"/>
                <a:cs typeface="Cambria"/>
              </a:rPr>
              <a:t>X</a:t>
            </a:r>
            <a:r>
              <a:rPr lang="fr-FR" dirty="0" smtClean="0"/>
              <a:t> Pauli </a:t>
            </a:r>
            <a:r>
              <a:rPr lang="fr-FR" dirty="0" err="1" smtClean="0"/>
              <a:t>operator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28800" y="4996934"/>
            <a:ext cx="66141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Toffoli</a:t>
            </a:r>
            <a:r>
              <a:rPr lang="fr-FR" b="1" dirty="0" smtClean="0"/>
              <a:t> </a:t>
            </a:r>
            <a:r>
              <a:rPr lang="fr-FR" b="1" dirty="0" err="1" smtClean="0"/>
              <a:t>gate</a:t>
            </a:r>
            <a:r>
              <a:rPr lang="fr-FR" dirty="0" smtClean="0"/>
              <a:t>:</a:t>
            </a:r>
          </a:p>
          <a:p>
            <a:r>
              <a:rPr lang="fr-FR" dirty="0" smtClean="0"/>
              <a:t>Correction if and </a:t>
            </a:r>
            <a:r>
              <a:rPr lang="fr-FR" dirty="0" err="1" smtClean="0"/>
              <a:t>only</a:t>
            </a:r>
            <a:r>
              <a:rPr lang="fr-FR" dirty="0" smtClean="0"/>
              <a:t> if the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ancilla</a:t>
            </a:r>
            <a:r>
              <a:rPr lang="fr-FR" dirty="0" smtClean="0"/>
              <a:t> </a:t>
            </a:r>
            <a:r>
              <a:rPr lang="fr-FR" dirty="0" err="1" smtClean="0"/>
              <a:t>qubits</a:t>
            </a:r>
            <a:r>
              <a:rPr lang="fr-FR" dirty="0" smtClean="0"/>
              <a:t> are in an </a:t>
            </a:r>
            <a:r>
              <a:rPr lang="fr-FR" dirty="0" err="1" smtClean="0"/>
              <a:t>excited</a:t>
            </a:r>
            <a:r>
              <a:rPr lang="fr-FR" dirty="0" smtClean="0"/>
              <a:t> state</a:t>
            </a:r>
            <a:endParaRPr lang="de-CH" dirty="0"/>
          </a:p>
        </p:txBody>
      </p:sp>
      <p:sp>
        <p:nvSpPr>
          <p:cNvPr id="10" name="Rounded Rectangle 38"/>
          <p:cNvSpPr/>
          <p:nvPr/>
        </p:nvSpPr>
        <p:spPr>
          <a:xfrm flipH="1" flipV="1">
            <a:off x="7147090" y="3861048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" name="Group 106"/>
          <p:cNvGrpSpPr/>
          <p:nvPr/>
        </p:nvGrpSpPr>
        <p:grpSpPr>
          <a:xfrm>
            <a:off x="1066800" y="2132856"/>
            <a:ext cx="6650223" cy="2097524"/>
            <a:chOff x="1374205" y="1772816"/>
            <a:chExt cx="6650223" cy="2097524"/>
          </a:xfrm>
        </p:grpSpPr>
        <p:cxnSp>
          <p:nvCxnSpPr>
            <p:cNvPr id="12" name="Straight Connector 6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8"/>
            <p:cNvGrpSpPr/>
            <p:nvPr/>
          </p:nvGrpSpPr>
          <p:grpSpPr>
            <a:xfrm>
              <a:off x="2615604" y="2526096"/>
              <a:ext cx="252000" cy="653300"/>
              <a:chOff x="2602292" y="3606216"/>
              <a:chExt cx="252000" cy="653300"/>
            </a:xfrm>
          </p:grpSpPr>
          <p:cxnSp>
            <p:nvCxnSpPr>
              <p:cNvPr id="43" name="Straight Connector 11"/>
              <p:cNvCxnSpPr>
                <a:stCxn id="45" idx="0"/>
                <a:endCxn id="44" idx="4"/>
              </p:cNvCxnSpPr>
              <p:nvPr/>
            </p:nvCxnSpPr>
            <p:spPr>
              <a:xfrm rot="16200000" flipH="1" flipV="1">
                <a:off x="2401643" y="3932865"/>
                <a:ext cx="65330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12"/>
              <p:cNvSpPr/>
              <p:nvPr/>
            </p:nvSpPr>
            <p:spPr>
              <a:xfrm>
                <a:off x="260229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5" name="Oval 16"/>
              <p:cNvSpPr/>
              <p:nvPr/>
            </p:nvSpPr>
            <p:spPr>
              <a:xfrm>
                <a:off x="2656293" y="36062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6" name="Group 39"/>
            <p:cNvGrpSpPr/>
            <p:nvPr/>
          </p:nvGrpSpPr>
          <p:grpSpPr>
            <a:xfrm rot="10800000">
              <a:off x="3081204" y="2060848"/>
              <a:ext cx="252000" cy="635464"/>
              <a:chOff x="1498416" y="3618915"/>
              <a:chExt cx="252000" cy="635464"/>
            </a:xfrm>
          </p:grpSpPr>
          <p:cxnSp>
            <p:nvCxnSpPr>
              <p:cNvPr id="40" name="Straight Connector 40"/>
              <p:cNvCxnSpPr>
                <a:stCxn id="42" idx="0"/>
                <a:endCxn id="41" idx="4"/>
              </p:cNvCxnSpPr>
              <p:nvPr/>
            </p:nvCxnSpPr>
            <p:spPr>
              <a:xfrm rot="16200000" flipH="1">
                <a:off x="1306684" y="3936646"/>
                <a:ext cx="635463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5"/>
              <p:cNvSpPr/>
              <p:nvPr/>
            </p:nvSpPr>
            <p:spPr>
              <a:xfrm>
                <a:off x="149841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2" name="Oval 48"/>
              <p:cNvSpPr/>
              <p:nvPr/>
            </p:nvSpPr>
            <p:spPr>
              <a:xfrm>
                <a:off x="1552415" y="3618916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7" name="Rounded Rectangle 53"/>
            <p:cNvSpPr/>
            <p:nvPr/>
          </p:nvSpPr>
          <p:spPr>
            <a:xfrm>
              <a:off x="4180297" y="186526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 smtClean="0"/>
                <a:t>Bit-flip</a:t>
              </a:r>
              <a:r>
                <a:rPr lang="de-CH" dirty="0" smtClean="0"/>
                <a:t> errors</a:t>
              </a:r>
              <a:endParaRPr lang="de-CH" dirty="0"/>
            </a:p>
          </p:txBody>
        </p:sp>
        <p:cxnSp>
          <p:nvCxnSpPr>
            <p:cNvPr id="18" name="Straight Connector 60"/>
            <p:cNvCxnSpPr>
              <a:stCxn id="20" idx="0"/>
              <a:endCxn id="21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61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Oval 62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Oval 63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2" name="Straight Connector 71"/>
            <p:cNvCxnSpPr/>
            <p:nvPr/>
          </p:nvCxnSpPr>
          <p:spPr>
            <a:xfrm rot="5400000">
              <a:off x="2514657" y="2823319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72"/>
            <p:cNvCxnSpPr/>
            <p:nvPr/>
          </p:nvCxnSpPr>
          <p:spPr>
            <a:xfrm rot="5400000">
              <a:off x="4801336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78"/>
            <p:cNvSpPr txBox="1"/>
            <p:nvPr/>
          </p:nvSpPr>
          <p:spPr>
            <a:xfrm>
              <a:off x="2615604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25" name="TextBox 79"/>
            <p:cNvSpPr txBox="1"/>
            <p:nvPr/>
          </p:nvSpPr>
          <p:spPr>
            <a:xfrm>
              <a:off x="6457404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26" name="TextBox 80"/>
            <p:cNvSpPr txBox="1"/>
            <p:nvPr/>
          </p:nvSpPr>
          <p:spPr>
            <a:xfrm>
              <a:off x="4534312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27" name="TextBox 82"/>
            <p:cNvSpPr txBox="1"/>
            <p:nvPr/>
          </p:nvSpPr>
          <p:spPr>
            <a:xfrm>
              <a:off x="7454495" y="349171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28" name="TextBox 84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29" name="TextBox 85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30" name="TextBox 86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31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96"/>
            <p:cNvGrpSpPr/>
            <p:nvPr/>
          </p:nvGrpSpPr>
          <p:grpSpPr>
            <a:xfrm>
              <a:off x="6806604" y="2526096"/>
              <a:ext cx="252000" cy="653300"/>
              <a:chOff x="2037452" y="3606216"/>
              <a:chExt cx="252000" cy="653300"/>
            </a:xfrm>
          </p:grpSpPr>
          <p:cxnSp>
            <p:nvCxnSpPr>
              <p:cNvPr id="37" name="Straight Connector 97"/>
              <p:cNvCxnSpPr>
                <a:stCxn id="39" idx="0"/>
                <a:endCxn id="38" idx="4"/>
              </p:cNvCxnSpPr>
              <p:nvPr/>
            </p:nvCxnSpPr>
            <p:spPr>
              <a:xfrm rot="16200000" flipH="1" flipV="1">
                <a:off x="1836803" y="3932865"/>
                <a:ext cx="653299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98"/>
              <p:cNvSpPr/>
              <p:nvPr/>
            </p:nvSpPr>
            <p:spPr>
              <a:xfrm>
                <a:off x="2037452" y="4007516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9" name="Oval 99"/>
              <p:cNvSpPr/>
              <p:nvPr/>
            </p:nvSpPr>
            <p:spPr>
              <a:xfrm>
                <a:off x="2091453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33" name="Group 100"/>
            <p:cNvGrpSpPr/>
            <p:nvPr/>
          </p:nvGrpSpPr>
          <p:grpSpPr>
            <a:xfrm rot="10800000">
              <a:off x="6205404" y="2063300"/>
              <a:ext cx="252000" cy="633010"/>
              <a:chOff x="2561988" y="3618917"/>
              <a:chExt cx="252000" cy="633010"/>
            </a:xfrm>
          </p:grpSpPr>
          <p:cxnSp>
            <p:nvCxnSpPr>
              <p:cNvPr id="34" name="Straight Connector 101"/>
              <p:cNvCxnSpPr>
                <a:stCxn id="36" idx="0"/>
                <a:endCxn id="35" idx="4"/>
              </p:cNvCxnSpPr>
              <p:nvPr/>
            </p:nvCxnSpPr>
            <p:spPr>
              <a:xfrm rot="16200000" flipH="1">
                <a:off x="2371482" y="3935421"/>
                <a:ext cx="633010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102"/>
              <p:cNvSpPr/>
              <p:nvPr/>
            </p:nvSpPr>
            <p:spPr>
              <a:xfrm>
                <a:off x="2561988" y="3999927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6" name="Oval 103"/>
              <p:cNvSpPr/>
              <p:nvPr/>
            </p:nvSpPr>
            <p:spPr>
              <a:xfrm>
                <a:off x="2615987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Quantum </a:t>
            </a:r>
            <a:r>
              <a:rPr lang="fr-FR" dirty="0" err="1" smtClean="0"/>
              <a:t>Error</a:t>
            </a:r>
            <a:r>
              <a:rPr lang="fr-FR" dirty="0" smtClean="0"/>
              <a:t> Correction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Phase-flip</a:t>
            </a:r>
            <a:r>
              <a:rPr lang="fr-FR" dirty="0" smtClean="0"/>
              <a:t> Correction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Introduction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de-CH" dirty="0" smtClean="0"/>
              <a:t>Presence of noise requires error correction</a:t>
            </a:r>
          </a:p>
          <a:p>
            <a:r>
              <a:rPr lang="de-CH" dirty="0" smtClean="0"/>
              <a:t>General idea: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Toffoli gate for information recovery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76075" y="3009726"/>
            <a:ext cx="7956365" cy="2038583"/>
            <a:chOff x="576075" y="3009726"/>
            <a:chExt cx="7956365" cy="2038583"/>
          </a:xfrm>
        </p:grpSpPr>
        <p:sp>
          <p:nvSpPr>
            <p:cNvPr id="4" name="TextBox 3"/>
            <p:cNvSpPr txBox="1"/>
            <p:nvPr/>
          </p:nvSpPr>
          <p:spPr>
            <a:xfrm>
              <a:off x="2473424" y="3009726"/>
              <a:ext cx="21705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Add redundant information</a:t>
              </a:r>
            </a:p>
            <a:p>
              <a:r>
                <a:rPr lang="de-CH" dirty="0" smtClean="0"/>
                <a:t> </a:t>
              </a:r>
              <a:endParaRPr lang="de-CH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6075" y="4401978"/>
              <a:ext cx="1718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Information</a:t>
              </a:r>
              <a:br>
                <a:rPr lang="de-CH" dirty="0" smtClean="0"/>
              </a:br>
              <a:r>
                <a:rPr lang="de-CH" dirty="0" smtClean="0"/>
                <a:t>to be preserved</a:t>
              </a:r>
              <a:endParaRPr lang="de-CH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316995" y="4725144"/>
              <a:ext cx="23270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59832" y="4509120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059832" y="3717032"/>
              <a:ext cx="0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4644008" y="4221088"/>
              <a:ext cx="1368152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Noise</a:t>
              </a:r>
              <a:endParaRPr lang="de-CH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012160" y="4725144"/>
              <a:ext cx="792088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12160" y="4509120"/>
              <a:ext cx="792088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804248" y="4294837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Recover original  information</a:t>
              </a:r>
              <a:endParaRPr lang="de-CH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Phase Errors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de-CH" dirty="0" smtClean="0"/>
              <a:t>Phase errors are errors of the form Z |</a:t>
            </a:r>
            <a:r>
              <a:rPr lang="el-GR" dirty="0" smtClean="0"/>
              <a:t>ψ</a:t>
            </a:r>
            <a:r>
              <a:rPr lang="de-CH" dirty="0" smtClean="0"/>
              <a:t>&gt; (Z is Pauli operator)</a:t>
            </a:r>
          </a:p>
          <a:p>
            <a:r>
              <a:rPr lang="de-CH" dirty="0" smtClean="0"/>
              <a:t>Errors with probability p are modeled by Z-gates with known rotation angle </a:t>
            </a:r>
            <a:r>
              <a:rPr lang="el-GR" dirty="0" smtClean="0"/>
              <a:t>θ</a:t>
            </a:r>
            <a:r>
              <a:rPr lang="de-CH" dirty="0" smtClean="0"/>
              <a:t> with p=sin</a:t>
            </a:r>
            <a:r>
              <a:rPr lang="de-CH" baseline="30000" dirty="0" smtClean="0"/>
              <a:t>2</a:t>
            </a:r>
            <a:r>
              <a:rPr lang="de-CH" dirty="0" smtClean="0"/>
              <a:t>(</a:t>
            </a:r>
            <a:r>
              <a:rPr lang="el-GR" dirty="0" smtClean="0"/>
              <a:t>θ</a:t>
            </a:r>
            <a:r>
              <a:rPr lang="de-CH" dirty="0" smtClean="0"/>
              <a:t>/2)</a:t>
            </a:r>
          </a:p>
          <a:p>
            <a:r>
              <a:rPr lang="de-CH" dirty="0" smtClean="0"/>
              <a:t>Projecting the systems state onto the possible error syndromes causes the system to „decide“ if a full phase flip error occured or not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</a:t>
            </a:r>
            <a:r>
              <a:rPr lang="fr-FR" dirty="0" err="1" smtClean="0"/>
              <a:t>Error</a:t>
            </a:r>
            <a:r>
              <a:rPr lang="fr-FR" dirty="0" smtClean="0"/>
              <a:t> Correction Circuit</a:t>
            </a:r>
            <a:endParaRPr lang="fr-FR" dirty="0"/>
          </a:p>
        </p:txBody>
      </p:sp>
      <p:sp>
        <p:nvSpPr>
          <p:cNvPr id="84" name="TextBox 83"/>
          <p:cNvSpPr txBox="1"/>
          <p:nvPr/>
        </p:nvSpPr>
        <p:spPr>
          <a:xfrm>
            <a:off x="611560" y="4437112"/>
            <a:ext cx="3642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Initial state:  	Qubit 1: |0&gt;</a:t>
            </a:r>
            <a:br>
              <a:rPr lang="de-CH" dirty="0" smtClean="0"/>
            </a:br>
            <a:r>
              <a:rPr lang="de-CH" dirty="0" smtClean="0"/>
              <a:t>			Qubit 2: </a:t>
            </a:r>
            <a:r>
              <a:rPr lang="el-GR" dirty="0" smtClean="0"/>
              <a:t>α</a:t>
            </a:r>
            <a:r>
              <a:rPr lang="de-CH" dirty="0" smtClean="0"/>
              <a:t>|0&gt; + </a:t>
            </a:r>
            <a:r>
              <a:rPr lang="el-GR" dirty="0" smtClean="0"/>
              <a:t>β</a:t>
            </a:r>
            <a:r>
              <a:rPr lang="de-CH" dirty="0" smtClean="0"/>
              <a:t>|1&gt;</a:t>
            </a:r>
            <a:br>
              <a:rPr lang="de-CH" dirty="0" smtClean="0"/>
            </a:br>
            <a:r>
              <a:rPr lang="de-CH" dirty="0" smtClean="0"/>
              <a:t>			Qubit 3: |0&gt;</a:t>
            </a:r>
          </a:p>
        </p:txBody>
      </p:sp>
      <p:sp>
        <p:nvSpPr>
          <p:cNvPr id="88" name="Right Brace 87"/>
          <p:cNvSpPr/>
          <p:nvPr/>
        </p:nvSpPr>
        <p:spPr>
          <a:xfrm>
            <a:off x="4253904" y="4437112"/>
            <a:ext cx="246088" cy="9233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1" name="TextBox 90"/>
          <p:cNvSpPr txBox="1"/>
          <p:nvPr/>
        </p:nvSpPr>
        <p:spPr>
          <a:xfrm>
            <a:off x="4890621" y="4684494"/>
            <a:ext cx="313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3-qubit-state: </a:t>
            </a:r>
            <a:r>
              <a:rPr lang="el-GR" dirty="0" smtClean="0"/>
              <a:t>α</a:t>
            </a:r>
            <a:r>
              <a:rPr lang="de-CH" dirty="0" smtClean="0"/>
              <a:t>|000&gt; + </a:t>
            </a:r>
            <a:r>
              <a:rPr lang="el-GR" dirty="0" smtClean="0"/>
              <a:t>β</a:t>
            </a:r>
            <a:r>
              <a:rPr lang="de-CH" dirty="0" smtClean="0"/>
              <a:t>|010&gt;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043608" y="1772816"/>
            <a:ext cx="6650223" cy="2097524"/>
            <a:chOff x="1374205" y="1772816"/>
            <a:chExt cx="6650223" cy="209752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215644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2" name="Straight Connector 11"/>
              <p:cNvCxnSpPr>
                <a:stCxn id="17" idx="0"/>
                <a:endCxn id="13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0800000">
              <a:off x="2436484" y="2060848"/>
              <a:ext cx="252000" cy="635462"/>
              <a:chOff x="2143136" y="3618917"/>
              <a:chExt cx="252000" cy="635462"/>
            </a:xfrm>
          </p:grpSpPr>
          <p:cxnSp>
            <p:nvCxnSpPr>
              <p:cNvPr id="41" name="Straight Connector 40"/>
              <p:cNvCxnSpPr>
                <a:stCxn id="49" idx="0"/>
                <a:endCxn id="46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929128" y="282256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33184" y="2360898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29128" y="1958467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153264" y="184482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Phase errors</a:t>
              </a:r>
              <a:endParaRPr lang="de-CH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77400" y="2823319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81456" y="2361654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77400" y="195922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cxnSp>
          <p:nvCxnSpPr>
            <p:cNvPr id="61" name="Straight Connector 60"/>
            <p:cNvCxnSpPr>
              <a:stCxn id="63" idx="0"/>
              <a:endCxn id="64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Oval 62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Oval 63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1763692" y="2780928"/>
              <a:ext cx="2016223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987823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283968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508104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201969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809448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99992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82341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01722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5</a:t>
              </a:r>
              <a:endParaRPr lang="de-CH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691228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98" name="Straight Connector 97"/>
              <p:cNvCxnSpPr>
                <a:stCxn id="100" idx="0"/>
                <a:endCxn id="99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rot="10800000">
              <a:off x="6624256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2" name="Straight Connector 101"/>
              <p:cNvCxnSpPr>
                <a:stCxn id="104" idx="0"/>
                <a:endCxn id="103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510674" y="3491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6</a:t>
              </a:r>
              <a:endParaRPr lang="de-CH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 flipH="1" flipV="1">
            <a:off x="1824100" y="3493160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</a:t>
            </a:r>
            <a:r>
              <a:rPr lang="fr-FR" dirty="0" err="1" smtClean="0"/>
              <a:t>Error</a:t>
            </a:r>
            <a:r>
              <a:rPr lang="fr-FR" dirty="0" smtClean="0"/>
              <a:t> Correction Circuit</a:t>
            </a:r>
            <a:endParaRPr lang="fr-FR" dirty="0"/>
          </a:p>
        </p:txBody>
      </p:sp>
      <p:sp>
        <p:nvSpPr>
          <p:cNvPr id="84" name="TextBox 83"/>
          <p:cNvSpPr txBox="1"/>
          <p:nvPr/>
        </p:nvSpPr>
        <p:spPr>
          <a:xfrm>
            <a:off x="611560" y="4437112"/>
            <a:ext cx="514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After two CNOT operations:		</a:t>
            </a:r>
            <a:r>
              <a:rPr lang="el-GR" dirty="0" smtClean="0"/>
              <a:t>α</a:t>
            </a:r>
            <a:r>
              <a:rPr lang="de-CH" dirty="0" smtClean="0"/>
              <a:t> |000&gt; + </a:t>
            </a:r>
            <a:r>
              <a:rPr lang="el-GR" dirty="0" smtClean="0"/>
              <a:t>β</a:t>
            </a:r>
            <a:r>
              <a:rPr lang="de-CH" dirty="0" smtClean="0"/>
              <a:t> |111&gt;</a:t>
            </a:r>
            <a:endParaRPr lang="de-CH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43608" y="1772816"/>
            <a:ext cx="6650223" cy="2097524"/>
            <a:chOff x="1374205" y="1772816"/>
            <a:chExt cx="6650223" cy="209752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38"/>
            <p:cNvGrpSpPr/>
            <p:nvPr/>
          </p:nvGrpSpPr>
          <p:grpSpPr>
            <a:xfrm>
              <a:off x="215644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09" name="Straight Connector 108"/>
              <p:cNvCxnSpPr>
                <a:stCxn id="111" idx="0"/>
                <a:endCxn id="110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47" name="Group 39"/>
            <p:cNvGrpSpPr/>
            <p:nvPr/>
          </p:nvGrpSpPr>
          <p:grpSpPr>
            <a:xfrm rot="10800000">
              <a:off x="2436484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6" name="Straight Connector 105"/>
              <p:cNvCxnSpPr>
                <a:stCxn id="108" idx="0"/>
                <a:endCxn id="107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29128" y="282256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33184" y="2360898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9128" y="1958467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153264" y="184482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Phase errors</a:t>
              </a:r>
              <a:endParaRPr lang="de-CH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77400" y="2823319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81456" y="2361654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77400" y="195922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cxnSp>
          <p:nvCxnSpPr>
            <p:cNvPr id="67" name="Straight Connector 66"/>
            <p:cNvCxnSpPr>
              <a:stCxn id="69" idx="0"/>
              <a:endCxn id="70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9" name="Oval 68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0" name="Oval 69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>
              <a:off x="1763692" y="2780928"/>
              <a:ext cx="2016223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987823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283968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508104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01969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09448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99992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282341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01722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5</a:t>
              </a:r>
              <a:endParaRPr lang="de-CH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691228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03" name="Straight Connector 102"/>
              <p:cNvCxnSpPr>
                <a:stCxn id="105" idx="0"/>
                <a:endCxn id="104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98" name="Group 100"/>
            <p:cNvGrpSpPr/>
            <p:nvPr/>
          </p:nvGrpSpPr>
          <p:grpSpPr>
            <a:xfrm rot="10800000">
              <a:off x="6624256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0" name="Straight Connector 99"/>
              <p:cNvCxnSpPr>
                <a:stCxn id="102" idx="0"/>
                <a:endCxn id="101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510674" y="3491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6</a:t>
              </a:r>
              <a:endParaRPr lang="de-CH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</a:t>
            </a:r>
            <a:r>
              <a:rPr lang="fr-FR" dirty="0" err="1" smtClean="0"/>
              <a:t>Error</a:t>
            </a:r>
            <a:r>
              <a:rPr lang="fr-FR" dirty="0" smtClean="0"/>
              <a:t> Correction Circuit</a:t>
            </a:r>
            <a:endParaRPr lang="fr-FR" dirty="0"/>
          </a:p>
        </p:txBody>
      </p:sp>
      <p:sp>
        <p:nvSpPr>
          <p:cNvPr id="84" name="TextBox 83"/>
          <p:cNvSpPr txBox="1"/>
          <p:nvPr/>
        </p:nvSpPr>
        <p:spPr>
          <a:xfrm>
            <a:off x="611560" y="4437112"/>
            <a:ext cx="4760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Changing  the basis to 	|+&gt;=1/sqrt(2)(|0&gt;+|1&gt;)</a:t>
            </a:r>
            <a:br>
              <a:rPr lang="de-CH" dirty="0" smtClean="0"/>
            </a:br>
            <a:r>
              <a:rPr lang="de-CH" dirty="0" smtClean="0"/>
              <a:t>					|–&gt;=1/sqrt(2)(|0&gt;–|1&gt;) </a:t>
            </a:r>
            <a:br>
              <a:rPr lang="de-CH" dirty="0" smtClean="0"/>
            </a:br>
            <a:r>
              <a:rPr lang="de-CH" dirty="0" smtClean="0"/>
              <a:t>	</a:t>
            </a:r>
          </a:p>
          <a:p>
            <a:r>
              <a:rPr lang="de-CH" dirty="0" smtClean="0"/>
              <a:t>results in:				</a:t>
            </a:r>
            <a:r>
              <a:rPr lang="el-GR" dirty="0" smtClean="0"/>
              <a:t>α</a:t>
            </a:r>
            <a:r>
              <a:rPr lang="de-CH" dirty="0" smtClean="0"/>
              <a:t> |+ + +&gt; + </a:t>
            </a:r>
            <a:r>
              <a:rPr lang="el-GR" dirty="0" smtClean="0"/>
              <a:t>β</a:t>
            </a:r>
            <a:r>
              <a:rPr lang="de-CH" dirty="0" smtClean="0"/>
              <a:t> |– – –&gt;</a:t>
            </a:r>
            <a:endParaRPr lang="de-CH" dirty="0"/>
          </a:p>
        </p:txBody>
      </p:sp>
      <p:sp>
        <p:nvSpPr>
          <p:cNvPr id="40" name="Rounded Rectangle 39"/>
          <p:cNvSpPr/>
          <p:nvPr/>
        </p:nvSpPr>
        <p:spPr>
          <a:xfrm flipH="1" flipV="1">
            <a:off x="2917726" y="3493160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2" name="Group 41"/>
          <p:cNvGrpSpPr/>
          <p:nvPr/>
        </p:nvGrpSpPr>
        <p:grpSpPr>
          <a:xfrm>
            <a:off x="1043608" y="1772816"/>
            <a:ext cx="6650223" cy="2097524"/>
            <a:chOff x="1374205" y="1772816"/>
            <a:chExt cx="6650223" cy="209752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38"/>
            <p:cNvGrpSpPr/>
            <p:nvPr/>
          </p:nvGrpSpPr>
          <p:grpSpPr>
            <a:xfrm>
              <a:off x="215644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10" name="Straight Connector 109"/>
              <p:cNvCxnSpPr>
                <a:stCxn id="112" idx="0"/>
                <a:endCxn id="111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48" name="Group 39"/>
            <p:cNvGrpSpPr/>
            <p:nvPr/>
          </p:nvGrpSpPr>
          <p:grpSpPr>
            <a:xfrm rot="10800000">
              <a:off x="2436484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7" name="Straight Connector 106"/>
              <p:cNvCxnSpPr>
                <a:stCxn id="109" idx="0"/>
                <a:endCxn id="108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929128" y="282256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33184" y="2360898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929128" y="1958467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153264" y="184482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Phase errors</a:t>
              </a:r>
              <a:endParaRPr lang="de-CH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77400" y="2823319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81456" y="2361654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77400" y="195922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cxnSp>
          <p:nvCxnSpPr>
            <p:cNvPr id="68" name="Straight Connector 67"/>
            <p:cNvCxnSpPr>
              <a:stCxn id="70" idx="0"/>
              <a:endCxn id="75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0" name="Oval 69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5" name="Oval 74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1763692" y="2780928"/>
              <a:ext cx="2016223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2987823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4283968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508104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2201969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09448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99992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2341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01722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5</a:t>
              </a:r>
              <a:endParaRPr lang="de-CH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8" name="Group 96"/>
            <p:cNvGrpSpPr/>
            <p:nvPr/>
          </p:nvGrpSpPr>
          <p:grpSpPr>
            <a:xfrm>
              <a:off x="691228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04" name="Straight Connector 103"/>
              <p:cNvCxnSpPr>
                <a:stCxn id="106" idx="0"/>
                <a:endCxn id="105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99" name="Group 100"/>
            <p:cNvGrpSpPr/>
            <p:nvPr/>
          </p:nvGrpSpPr>
          <p:grpSpPr>
            <a:xfrm rot="10800000">
              <a:off x="6624256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1" name="Straight Connector 100"/>
              <p:cNvCxnSpPr>
                <a:stCxn id="103" idx="0"/>
                <a:endCxn id="102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7510674" y="3491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6</a:t>
              </a:r>
              <a:endParaRPr lang="de-CH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/>
          <p:cNvSpPr/>
          <p:nvPr/>
        </p:nvSpPr>
        <p:spPr>
          <a:xfrm flipH="1" flipV="1">
            <a:off x="5452864" y="3491483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</a:t>
            </a:r>
            <a:r>
              <a:rPr lang="fr-FR" dirty="0" err="1" smtClean="0"/>
              <a:t>Error</a:t>
            </a:r>
            <a:r>
              <a:rPr lang="fr-FR" dirty="0" smtClean="0"/>
              <a:t> Correction Circuit</a:t>
            </a:r>
            <a:endParaRPr lang="fr-FR" dirty="0"/>
          </a:p>
        </p:txBody>
      </p:sp>
      <p:sp>
        <p:nvSpPr>
          <p:cNvPr id="84" name="TextBox 83"/>
          <p:cNvSpPr txBox="1"/>
          <p:nvPr/>
        </p:nvSpPr>
        <p:spPr>
          <a:xfrm>
            <a:off x="611560" y="4437112"/>
            <a:ext cx="58582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If a relative phase error of </a:t>
            </a:r>
            <a:r>
              <a:rPr lang="el-GR" dirty="0" smtClean="0"/>
              <a:t>π</a:t>
            </a:r>
            <a:r>
              <a:rPr lang="de-CH" dirty="0" smtClean="0"/>
              <a:t> is inserted on the second qubit, </a:t>
            </a:r>
            <a:br>
              <a:rPr lang="de-CH" dirty="0" smtClean="0"/>
            </a:br>
            <a:r>
              <a:rPr lang="de-CH" dirty="0" smtClean="0"/>
              <a:t>the 3-qubit-state gets: 	</a:t>
            </a:r>
            <a:r>
              <a:rPr lang="el-GR" dirty="0" smtClean="0"/>
              <a:t>α</a:t>
            </a:r>
            <a:r>
              <a:rPr lang="de-CH" dirty="0" smtClean="0"/>
              <a:t> |+ – +&gt; + </a:t>
            </a:r>
            <a:r>
              <a:rPr lang="el-GR" dirty="0" smtClean="0"/>
              <a:t>β</a:t>
            </a:r>
            <a:r>
              <a:rPr lang="de-CH" dirty="0" smtClean="0"/>
              <a:t> |– + –&gt;</a:t>
            </a:r>
          </a:p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And after returning to the original basis:</a:t>
            </a:r>
          </a:p>
          <a:p>
            <a:r>
              <a:rPr lang="de-CH" dirty="0" smtClean="0"/>
              <a:t>					</a:t>
            </a:r>
            <a:r>
              <a:rPr lang="el-GR" dirty="0" smtClean="0"/>
              <a:t> α</a:t>
            </a:r>
            <a:r>
              <a:rPr lang="de-CH" dirty="0" smtClean="0"/>
              <a:t> |010&gt; + </a:t>
            </a:r>
            <a:r>
              <a:rPr lang="el-GR" dirty="0" smtClean="0"/>
              <a:t>β</a:t>
            </a:r>
            <a:r>
              <a:rPr lang="de-CH" dirty="0" smtClean="0"/>
              <a:t> |101&gt;</a:t>
            </a:r>
          </a:p>
          <a:p>
            <a:endParaRPr lang="de-CH" dirty="0"/>
          </a:p>
        </p:txBody>
      </p:sp>
      <p:sp>
        <p:nvSpPr>
          <p:cNvPr id="42" name="Rounded Rectangle 41"/>
          <p:cNvSpPr/>
          <p:nvPr/>
        </p:nvSpPr>
        <p:spPr>
          <a:xfrm flipH="1" flipV="1">
            <a:off x="4130427" y="3493160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3" name="Group 42"/>
          <p:cNvGrpSpPr/>
          <p:nvPr/>
        </p:nvGrpSpPr>
        <p:grpSpPr>
          <a:xfrm>
            <a:off x="1043608" y="1772816"/>
            <a:ext cx="6650223" cy="2097524"/>
            <a:chOff x="1374205" y="1772816"/>
            <a:chExt cx="6650223" cy="2097524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38"/>
            <p:cNvGrpSpPr/>
            <p:nvPr/>
          </p:nvGrpSpPr>
          <p:grpSpPr>
            <a:xfrm>
              <a:off x="215644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11" name="Straight Connector 110"/>
              <p:cNvCxnSpPr>
                <a:stCxn id="113" idx="0"/>
                <a:endCxn id="112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oup 39"/>
            <p:cNvGrpSpPr/>
            <p:nvPr/>
          </p:nvGrpSpPr>
          <p:grpSpPr>
            <a:xfrm rot="10800000">
              <a:off x="2436484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8" name="Straight Connector 107"/>
              <p:cNvCxnSpPr>
                <a:stCxn id="110" idx="0"/>
                <a:endCxn id="109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929128" y="282256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33184" y="2360898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29128" y="1958467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153264" y="184482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Phase errors</a:t>
              </a:r>
              <a:endParaRPr lang="de-CH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77400" y="2823319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81456" y="2361654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77400" y="195922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cxnSp>
          <p:nvCxnSpPr>
            <p:cNvPr id="69" name="Straight Connector 68"/>
            <p:cNvCxnSpPr>
              <a:stCxn id="75" idx="0"/>
              <a:endCxn id="76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5" name="Oval 74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6" name="Oval 75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1763692" y="2780928"/>
              <a:ext cx="2016223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2987823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283968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508104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201969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09448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499992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282341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01722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5</a:t>
              </a:r>
              <a:endParaRPr lang="de-CH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oup 96"/>
            <p:cNvGrpSpPr/>
            <p:nvPr/>
          </p:nvGrpSpPr>
          <p:grpSpPr>
            <a:xfrm>
              <a:off x="691228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05" name="Straight Connector 104"/>
              <p:cNvCxnSpPr>
                <a:stCxn id="107" idx="0"/>
                <a:endCxn id="106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 rot="10800000">
              <a:off x="6624256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2" name="Straight Connector 101"/>
              <p:cNvCxnSpPr>
                <a:stCxn id="104" idx="0"/>
                <a:endCxn id="103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510674" y="3491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6</a:t>
              </a:r>
              <a:endParaRPr lang="de-CH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 flipH="1" flipV="1">
            <a:off x="7142956" y="3491483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Rounded Rectangle 38"/>
          <p:cNvSpPr/>
          <p:nvPr/>
        </p:nvSpPr>
        <p:spPr>
          <a:xfrm flipH="1" flipV="1">
            <a:off x="6434683" y="3493160"/>
            <a:ext cx="377180" cy="37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</a:t>
            </a:r>
            <a:r>
              <a:rPr lang="fr-FR" dirty="0" err="1" smtClean="0"/>
              <a:t>Error</a:t>
            </a:r>
            <a:r>
              <a:rPr lang="fr-FR" dirty="0" smtClean="0"/>
              <a:t> Correction Circuit</a:t>
            </a:r>
            <a:endParaRPr lang="fr-FR" dirty="0"/>
          </a:p>
        </p:txBody>
      </p:sp>
      <p:sp>
        <p:nvSpPr>
          <p:cNvPr id="84" name="TextBox 83"/>
          <p:cNvSpPr txBox="1"/>
          <p:nvPr/>
        </p:nvSpPr>
        <p:spPr>
          <a:xfrm>
            <a:off x="611560" y="4437112"/>
            <a:ext cx="80491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Again after two CNOT operations:		</a:t>
            </a:r>
            <a:r>
              <a:rPr lang="el-GR" dirty="0" smtClean="0"/>
              <a:t>α</a:t>
            </a:r>
            <a:r>
              <a:rPr lang="de-CH" dirty="0" smtClean="0"/>
              <a:t> |111&gt; + </a:t>
            </a:r>
            <a:r>
              <a:rPr lang="el-GR" dirty="0" smtClean="0"/>
              <a:t>β</a:t>
            </a:r>
            <a:r>
              <a:rPr lang="de-CH" dirty="0" smtClean="0"/>
              <a:t> |101&gt;</a:t>
            </a:r>
          </a:p>
          <a:p>
            <a:endParaRPr lang="de-CH" dirty="0" smtClean="0"/>
          </a:p>
          <a:p>
            <a:r>
              <a:rPr lang="de-CH" dirty="0" smtClean="0"/>
              <a:t>Applying a CCNOT operation on the second qubit results in:</a:t>
            </a:r>
          </a:p>
          <a:p>
            <a:r>
              <a:rPr lang="de-CH" dirty="0" smtClean="0"/>
              <a:t>								</a:t>
            </a:r>
            <a:r>
              <a:rPr lang="el-GR" dirty="0" smtClean="0"/>
              <a:t> α</a:t>
            </a:r>
            <a:r>
              <a:rPr lang="de-CH" dirty="0" smtClean="0"/>
              <a:t> |101&gt; + </a:t>
            </a:r>
            <a:r>
              <a:rPr lang="el-GR" dirty="0" smtClean="0"/>
              <a:t>β</a:t>
            </a:r>
            <a:r>
              <a:rPr lang="de-CH" dirty="0" smtClean="0"/>
              <a:t> |111&gt;</a:t>
            </a:r>
          </a:p>
          <a:p>
            <a:r>
              <a:rPr lang="de-CH" dirty="0" smtClean="0"/>
              <a:t>Thus the ancilla qubits are now both |1&gt; and the second qubit is in its original state </a:t>
            </a:r>
            <a:br>
              <a:rPr lang="de-CH" dirty="0" smtClean="0"/>
            </a:br>
            <a:r>
              <a:rPr lang="de-CH" dirty="0" smtClean="0"/>
              <a:t>|</a:t>
            </a:r>
            <a:r>
              <a:rPr lang="el-GR" dirty="0" smtClean="0"/>
              <a:t>Ψ</a:t>
            </a:r>
            <a:r>
              <a:rPr lang="de-CH" dirty="0" smtClean="0"/>
              <a:t>&gt;=</a:t>
            </a:r>
            <a:r>
              <a:rPr lang="el-GR" dirty="0" smtClean="0"/>
              <a:t> α</a:t>
            </a:r>
            <a:r>
              <a:rPr lang="de-CH" dirty="0" smtClean="0"/>
              <a:t>|0&gt; + </a:t>
            </a:r>
            <a:r>
              <a:rPr lang="el-GR" dirty="0" smtClean="0"/>
              <a:t>β</a:t>
            </a:r>
            <a:r>
              <a:rPr lang="de-CH" dirty="0" smtClean="0"/>
              <a:t>|1&gt;</a:t>
            </a:r>
          </a:p>
          <a:p>
            <a:r>
              <a:rPr lang="de-CH" dirty="0" smtClean="0"/>
              <a:t> </a:t>
            </a:r>
            <a:endParaRPr lang="de-CH" dirty="0"/>
          </a:p>
        </p:txBody>
      </p:sp>
      <p:grpSp>
        <p:nvGrpSpPr>
          <p:cNvPr id="3" name="Group 39"/>
          <p:cNvGrpSpPr/>
          <p:nvPr/>
        </p:nvGrpSpPr>
        <p:grpSpPr>
          <a:xfrm>
            <a:off x="1043608" y="1772816"/>
            <a:ext cx="6650223" cy="2097524"/>
            <a:chOff x="1374205" y="1772816"/>
            <a:chExt cx="6650223" cy="209752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40424" y="2189300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40424" y="2621348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40424" y="3053396"/>
              <a:ext cx="60840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8"/>
            <p:cNvGrpSpPr/>
            <p:nvPr/>
          </p:nvGrpSpPr>
          <p:grpSpPr>
            <a:xfrm>
              <a:off x="215644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09" name="Straight Connector 108"/>
              <p:cNvCxnSpPr>
                <a:stCxn id="111" idx="0"/>
                <a:endCxn id="110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" name="Group 39"/>
            <p:cNvGrpSpPr/>
            <p:nvPr/>
          </p:nvGrpSpPr>
          <p:grpSpPr>
            <a:xfrm rot="10800000">
              <a:off x="2436484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6" name="Straight Connector 105"/>
              <p:cNvCxnSpPr>
                <a:stCxn id="108" idx="0"/>
                <a:endCxn id="107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929128" y="282256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33184" y="2360898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9128" y="1958467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153264" y="1844824"/>
              <a:ext cx="1008112" cy="151216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Phase errors</a:t>
              </a:r>
              <a:endParaRPr lang="de-CH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77400" y="2823319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81456" y="2361654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77400" y="195922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cxnSp>
          <p:nvCxnSpPr>
            <p:cNvPr id="67" name="Straight Connector 66"/>
            <p:cNvCxnSpPr>
              <a:stCxn id="69" idx="0"/>
              <a:endCxn id="70" idx="4"/>
            </p:cNvCxnSpPr>
            <p:nvPr/>
          </p:nvCxnSpPr>
          <p:spPr>
            <a:xfrm rot="16200000" flipH="1">
              <a:off x="7098379" y="2623278"/>
              <a:ext cx="1024650" cy="107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488352" y="2492896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9" name="Oval 68"/>
            <p:cNvSpPr/>
            <p:nvPr/>
          </p:nvSpPr>
          <p:spPr>
            <a:xfrm>
              <a:off x="7533339" y="211631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0" name="Oval 69"/>
            <p:cNvSpPr/>
            <p:nvPr/>
          </p:nvSpPr>
          <p:spPr>
            <a:xfrm>
              <a:off x="7544070" y="2996968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>
              <a:off x="1763692" y="2780928"/>
              <a:ext cx="2016223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2987823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283968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508104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201969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1</a:t>
              </a:r>
              <a:endParaRPr lang="de-CH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09448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4</a:t>
              </a:r>
              <a:endParaRPr lang="de-CH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99992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3</a:t>
              </a:r>
              <a:endParaRPr lang="de-CH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282341" y="35010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2</a:t>
              </a:r>
              <a:endParaRPr lang="de-CH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01722" y="3491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5</a:t>
              </a:r>
              <a:endParaRPr lang="de-CH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74205" y="2004634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74205" y="28719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|0&gt;</a:t>
              </a:r>
              <a:endParaRPr lang="de-CH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74205" y="2430646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|</a:t>
              </a:r>
              <a:r>
                <a:rPr lang="el-GR" dirty="0" smtClean="0"/>
                <a:t>Ψ</a:t>
              </a:r>
              <a:r>
                <a:rPr lang="de-CH" dirty="0" smtClean="0"/>
                <a:t>&gt;</a:t>
              </a:r>
              <a:endParaRPr lang="de-CH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>
              <a:off x="6300192" y="2780928"/>
              <a:ext cx="201622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96"/>
            <p:cNvGrpSpPr/>
            <p:nvPr/>
          </p:nvGrpSpPr>
          <p:grpSpPr>
            <a:xfrm>
              <a:off x="6912288" y="2526097"/>
              <a:ext cx="252000" cy="648162"/>
              <a:chOff x="2143136" y="3606217"/>
              <a:chExt cx="252000" cy="648162"/>
            </a:xfrm>
          </p:grpSpPr>
          <p:cxnSp>
            <p:nvCxnSpPr>
              <p:cNvPr id="103" name="Straight Connector 102"/>
              <p:cNvCxnSpPr>
                <a:stCxn id="105" idx="0"/>
                <a:endCxn id="104" idx="4"/>
              </p:cNvCxnSpPr>
              <p:nvPr/>
            </p:nvCxnSpPr>
            <p:spPr>
              <a:xfrm rot="16200000" flipH="1">
                <a:off x="1944237" y="3929480"/>
                <a:ext cx="6481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195500" y="36062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7" name="Group 100"/>
            <p:cNvGrpSpPr/>
            <p:nvPr/>
          </p:nvGrpSpPr>
          <p:grpSpPr>
            <a:xfrm rot="10800000">
              <a:off x="6624256" y="2060848"/>
              <a:ext cx="252000" cy="635462"/>
              <a:chOff x="2143136" y="3618917"/>
              <a:chExt cx="252000" cy="635462"/>
            </a:xfrm>
          </p:grpSpPr>
          <p:cxnSp>
            <p:nvCxnSpPr>
              <p:cNvPr id="100" name="Straight Connector 99"/>
              <p:cNvCxnSpPr>
                <a:stCxn id="102" idx="0"/>
                <a:endCxn id="101" idx="4"/>
              </p:cNvCxnSpPr>
              <p:nvPr/>
            </p:nvCxnSpPr>
            <p:spPr>
              <a:xfrm rot="16200000" flipH="1">
                <a:off x="1950587" y="3935830"/>
                <a:ext cx="635462" cy="163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2143136" y="4002379"/>
                <a:ext cx="252000" cy="252000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195500" y="3618917"/>
                <a:ext cx="144000" cy="144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510674" y="34914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6</a:t>
              </a:r>
              <a:endParaRPr lang="de-CH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45720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Fidelity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01134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Since the code corrects only single qubit errors, it will fail, for two or more errors. -&gt; linear dependence on p suppressed!</a:t>
            </a:r>
            <a:endParaRPr lang="de-CH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295400"/>
            <a:ext cx="48602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6136" y="1916832"/>
            <a:ext cx="311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f=(0.76±0.005) – (1.46±0.03)p</a:t>
            </a:r>
            <a:r>
              <a:rPr lang="de-CH" baseline="30000" dirty="0" smtClean="0"/>
              <a:t>2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    + (0.72±0.03)p</a:t>
            </a:r>
            <a:r>
              <a:rPr lang="de-CH" baseline="30000" dirty="0" smtClean="0"/>
              <a:t>3</a:t>
            </a:r>
            <a:endParaRPr lang="de-CH" dirty="0"/>
          </a:p>
        </p:txBody>
      </p:sp>
      <p:sp>
        <p:nvSpPr>
          <p:cNvPr id="6" name="Rectangle 5"/>
          <p:cNvSpPr/>
          <p:nvPr/>
        </p:nvSpPr>
        <p:spPr>
          <a:xfrm>
            <a:off x="4343400" y="6211669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smtClean="0">
                <a:latin typeface="Cambria"/>
                <a:cs typeface="Cambria"/>
              </a:rPr>
              <a:t>Reed, M. D; </a:t>
            </a:r>
            <a:r>
              <a:rPr lang="de-CH" sz="1200" dirty="0" err="1" smtClean="0">
                <a:latin typeface="Cambria"/>
                <a:cs typeface="Cambria"/>
              </a:rPr>
              <a:t>DiCarlo</a:t>
            </a:r>
            <a:r>
              <a:rPr lang="de-CH" sz="1200" dirty="0" smtClean="0">
                <a:latin typeface="Cambria"/>
                <a:cs typeface="Cambria"/>
              </a:rPr>
              <a:t>, L.; </a:t>
            </a:r>
            <a:r>
              <a:rPr lang="de-CH" sz="1200" dirty="0" err="1" smtClean="0">
                <a:latin typeface="Cambria"/>
                <a:cs typeface="Cambria"/>
              </a:rPr>
              <a:t>Nigg</a:t>
            </a:r>
            <a:r>
              <a:rPr lang="de-CH" sz="1200" dirty="0" smtClean="0">
                <a:latin typeface="Cambria"/>
                <a:cs typeface="Cambria"/>
              </a:rPr>
              <a:t>, S. E; et al.; </a:t>
            </a:r>
            <a:r>
              <a:rPr lang="de-CH" sz="1200" b="1" dirty="0" err="1" smtClean="0">
                <a:latin typeface="Cambria"/>
                <a:cs typeface="Cambria"/>
              </a:rPr>
              <a:t>Realization</a:t>
            </a:r>
            <a:r>
              <a:rPr lang="de-CH" sz="1200" b="1" dirty="0" smtClean="0">
                <a:latin typeface="Cambria"/>
                <a:cs typeface="Cambria"/>
              </a:rPr>
              <a:t> of </a:t>
            </a:r>
            <a:r>
              <a:rPr lang="de-CH" sz="1200" b="1" dirty="0" err="1" smtClean="0">
                <a:latin typeface="Cambria"/>
                <a:cs typeface="Cambria"/>
              </a:rPr>
              <a:t>Three-Qubit</a:t>
            </a:r>
            <a:r>
              <a:rPr lang="de-CH" sz="1200" b="1" dirty="0" smtClean="0">
                <a:latin typeface="Cambria"/>
                <a:cs typeface="Cambria"/>
              </a:rPr>
              <a:t> Quantum Error </a:t>
            </a:r>
            <a:r>
              <a:rPr lang="de-CH" sz="1200" b="1" dirty="0" err="1" smtClean="0">
                <a:latin typeface="Cambria"/>
                <a:cs typeface="Cambria"/>
              </a:rPr>
              <a:t>Correction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arXiv:1109.4948 (2011)</a:t>
            </a:r>
            <a:endParaRPr lang="fr-FR" sz="1200" dirty="0">
              <a:latin typeface="Cambria"/>
              <a:cs typeface="Cambri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to </a:t>
            </a:r>
            <a:r>
              <a:rPr lang="fr-FR" dirty="0" err="1" smtClean="0"/>
              <a:t>remember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Codes to </a:t>
            </a:r>
            <a:r>
              <a:rPr lang="fr-FR" dirty="0" err="1" smtClean="0"/>
              <a:t>detect</a:t>
            </a:r>
            <a:r>
              <a:rPr lang="fr-FR" dirty="0" smtClean="0"/>
              <a:t> and correct </a:t>
            </a:r>
            <a:r>
              <a:rPr lang="fr-FR" dirty="0" err="1" smtClean="0"/>
              <a:t>errors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destroying</a:t>
            </a:r>
            <a:r>
              <a:rPr lang="fr-FR" dirty="0" smtClean="0"/>
              <a:t> </a:t>
            </a:r>
            <a:r>
              <a:rPr lang="fr-FR" dirty="0" err="1" smtClean="0"/>
              <a:t>coherence</a:t>
            </a:r>
            <a:endParaRPr lang="fr-FR" dirty="0" smtClean="0"/>
          </a:p>
          <a:p>
            <a:r>
              <a:rPr lang="fr-FR" dirty="0" err="1" smtClean="0"/>
              <a:t>Implemented</a:t>
            </a:r>
            <a:r>
              <a:rPr lang="fr-FR" dirty="0" smtClean="0"/>
              <a:t> in </a:t>
            </a:r>
            <a:r>
              <a:rPr lang="fr-FR" dirty="0" err="1" smtClean="0"/>
              <a:t>superconductor</a:t>
            </a:r>
            <a:r>
              <a:rPr lang="fr-FR" dirty="0" smtClean="0"/>
              <a:t> circuits,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Toffoli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endParaRPr lang="fr-FR" dirty="0" smtClean="0"/>
          </a:p>
          <a:p>
            <a:r>
              <a:rPr lang="fr-FR" dirty="0" smtClean="0"/>
              <a:t>Use an interaction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r>
              <a:rPr lang="fr-FR" smtClean="0"/>
              <a:t> state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Sources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Fedorov, A.; Steffen, L.; Baur, M.; Wallraff A.</a:t>
            </a:r>
            <a:br>
              <a:rPr lang="de-CH" sz="2400" dirty="0" smtClean="0"/>
            </a:br>
            <a:r>
              <a:rPr lang="de-CH" sz="2400" b="1" dirty="0" smtClean="0"/>
              <a:t>Implementation of a Toffoli Gate with Superconducting Circuits 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arXiv:1108.3966 (2011)</a:t>
            </a:r>
          </a:p>
          <a:p>
            <a:r>
              <a:rPr lang="de-CH" sz="2400" dirty="0" smtClean="0"/>
              <a:t>Reed, M. D; DiCarlo, L.; Nigg, S. E; et al.</a:t>
            </a:r>
            <a:br>
              <a:rPr lang="de-CH" sz="2400" dirty="0" smtClean="0"/>
            </a:br>
            <a:r>
              <a:rPr lang="de-CH" sz="2400" b="1" dirty="0" smtClean="0"/>
              <a:t>Realization of Three-Qubit Quantum Error Correction with Superconducting Circuits</a:t>
            </a:r>
            <a:r>
              <a:rPr lang="de-CH" sz="2400" dirty="0" smtClean="0"/>
              <a:t/>
            </a:r>
            <a:br>
              <a:rPr lang="de-CH" sz="2400" dirty="0" smtClean="0"/>
            </a:br>
            <a:r>
              <a:rPr lang="de-CH" sz="2400" dirty="0" smtClean="0"/>
              <a:t>arXiv:1109.4948 (2011)</a:t>
            </a:r>
            <a:br>
              <a:rPr lang="de-CH" sz="2400" dirty="0" smtClean="0"/>
            </a:br>
            <a:endParaRPr lang="de-CH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CH" dirty="0" smtClean="0"/>
              <a:t>Shor code: protects against arbitrary error on a single qubit</a:t>
            </a:r>
          </a:p>
          <a:p>
            <a:pPr lvl="1"/>
            <a:r>
              <a:rPr lang="de-CH" dirty="0" smtClean="0"/>
              <a:t>To be presented by Dezeure Ruben &amp; Schneider Manuel on Dec 19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39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Toffoli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As a circuit </a:t>
            </a:r>
            <a:r>
              <a:rPr lang="fr-FR" dirty="0" err="1" smtClean="0"/>
              <a:t>element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8213108" y="4146299"/>
            <a:ext cx="540371" cy="5403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ounded Rectangle 31"/>
          <p:cNvSpPr/>
          <p:nvPr/>
        </p:nvSpPr>
        <p:spPr>
          <a:xfrm>
            <a:off x="3403716" y="4044329"/>
            <a:ext cx="2376264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Toffoli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r>
              <a:rPr lang="fr-FR" dirty="0" smtClean="0"/>
              <a:t> or CCNOT </a:t>
            </a:r>
            <a:r>
              <a:rPr lang="fr-FR" dirty="0" err="1" smtClean="0"/>
              <a:t>gate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403716" y="2116235"/>
            <a:ext cx="792088" cy="27963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800" dirty="0" smtClean="0"/>
              <a:t>|000&gt; </a:t>
            </a:r>
          </a:p>
          <a:p>
            <a:pPr>
              <a:buNone/>
            </a:pPr>
            <a:r>
              <a:rPr lang="fr-FR" sz="1800" dirty="0" smtClean="0"/>
              <a:t>|001&gt;</a:t>
            </a:r>
          </a:p>
          <a:p>
            <a:pPr>
              <a:buNone/>
            </a:pPr>
            <a:r>
              <a:rPr lang="fr-FR" sz="1800" dirty="0" smtClean="0"/>
              <a:t>|010&gt;</a:t>
            </a:r>
          </a:p>
          <a:p>
            <a:pPr>
              <a:buNone/>
            </a:pPr>
            <a:r>
              <a:rPr lang="fr-FR" sz="1800" dirty="0" smtClean="0"/>
              <a:t>|011&gt;</a:t>
            </a:r>
          </a:p>
          <a:p>
            <a:pPr>
              <a:buNone/>
            </a:pPr>
            <a:r>
              <a:rPr lang="fr-FR" sz="1800" dirty="0" smtClean="0"/>
              <a:t>|100&gt;</a:t>
            </a:r>
          </a:p>
          <a:p>
            <a:pPr>
              <a:buNone/>
            </a:pPr>
            <a:r>
              <a:rPr lang="fr-FR" sz="1800" dirty="0" smtClean="0"/>
              <a:t>|101&gt;</a:t>
            </a:r>
          </a:p>
          <a:p>
            <a:pPr>
              <a:buNone/>
            </a:pPr>
            <a:r>
              <a:rPr lang="fr-FR" sz="1800" dirty="0" smtClean="0"/>
              <a:t>|110&gt;</a:t>
            </a:r>
          </a:p>
          <a:p>
            <a:pPr>
              <a:buNone/>
            </a:pPr>
            <a:r>
              <a:rPr lang="fr-FR" sz="1800" dirty="0" smtClean="0"/>
              <a:t>|111&gt;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75424" y="2773581"/>
            <a:ext cx="1800200" cy="1071021"/>
            <a:chOff x="775424" y="2773581"/>
            <a:chExt cx="1800200" cy="107102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75424" y="2859642"/>
              <a:ext cx="18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5424" y="3291690"/>
              <a:ext cx="18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75424" y="3723738"/>
              <a:ext cx="18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6" idx="0"/>
              <a:endCxn id="13" idx="4"/>
            </p:cNvCxnSpPr>
            <p:nvPr/>
          </p:nvCxnSpPr>
          <p:spPr>
            <a:xfrm rot="16200000" flipH="1">
              <a:off x="1100895" y="3304585"/>
              <a:ext cx="1071020" cy="90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514912" y="3592601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Oval 15"/>
            <p:cNvSpPr/>
            <p:nvPr/>
          </p:nvSpPr>
          <p:spPr>
            <a:xfrm>
              <a:off x="1559899" y="2773581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Oval 16"/>
            <p:cNvSpPr/>
            <p:nvPr/>
          </p:nvSpPr>
          <p:spPr>
            <a:xfrm>
              <a:off x="1570630" y="3196439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195804" y="2244129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5804" y="259305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95804" y="2924521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95804" y="324532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5804" y="3576785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5804" y="3898725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95804" y="4230190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95804" y="4548385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4987892" y="2065563"/>
            <a:ext cx="792088" cy="2796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|000&gt;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|001&gt;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|010&gt;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|011&gt;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|100&gt;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|101&gt;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|111&gt;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|110&gt;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7215" y="2413650"/>
            <a:ext cx="2463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1   0   0   0   0   0   0   0</a:t>
            </a:r>
          </a:p>
          <a:p>
            <a:r>
              <a:rPr lang="de-CH" dirty="0" smtClean="0"/>
              <a:t>0   1   0   0   0   0   0   0</a:t>
            </a:r>
          </a:p>
          <a:p>
            <a:r>
              <a:rPr lang="de-CH" dirty="0" smtClean="0"/>
              <a:t>0   0   1   0   0   0   0   0</a:t>
            </a:r>
          </a:p>
          <a:p>
            <a:r>
              <a:rPr lang="de-CH" dirty="0" smtClean="0"/>
              <a:t>0   0   0   1   0   0   0   0</a:t>
            </a:r>
          </a:p>
          <a:p>
            <a:r>
              <a:rPr lang="de-CH" dirty="0" smtClean="0"/>
              <a:t>0   0   0   0   1   0   0   0</a:t>
            </a:r>
          </a:p>
          <a:p>
            <a:r>
              <a:rPr lang="de-CH" dirty="0" smtClean="0"/>
              <a:t>0   0   0   0   0   1   0   0</a:t>
            </a:r>
          </a:p>
          <a:p>
            <a:r>
              <a:rPr lang="de-CH" dirty="0" smtClean="0"/>
              <a:t>0   0   0   0   0   0   0   1</a:t>
            </a:r>
          </a:p>
          <a:p>
            <a:r>
              <a:rPr lang="de-CH" dirty="0" smtClean="0"/>
              <a:t>0   0   0   0   0   0   1   0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35" name="Left Bracket 34"/>
          <p:cNvSpPr/>
          <p:nvPr/>
        </p:nvSpPr>
        <p:spPr>
          <a:xfrm>
            <a:off x="6377215" y="2372902"/>
            <a:ext cx="86841" cy="227302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Left Bracket 35"/>
          <p:cNvSpPr/>
          <p:nvPr/>
        </p:nvSpPr>
        <p:spPr>
          <a:xfrm rot="-10800000">
            <a:off x="8753479" y="2413650"/>
            <a:ext cx="86841" cy="227302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extBox 36"/>
          <p:cNvSpPr txBox="1"/>
          <p:nvPr/>
        </p:nvSpPr>
        <p:spPr>
          <a:xfrm>
            <a:off x="806542" y="5046587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Circuit Symbol</a:t>
            </a:r>
            <a:endParaRPr lang="de-CH" dirty="0"/>
          </a:p>
        </p:txBody>
      </p:sp>
      <p:sp>
        <p:nvSpPr>
          <p:cNvPr id="38" name="TextBox 37"/>
          <p:cNvSpPr txBox="1"/>
          <p:nvPr/>
        </p:nvSpPr>
        <p:spPr>
          <a:xfrm>
            <a:off x="6411896" y="5046587"/>
            <a:ext cx="22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Matrix Representation</a:t>
            </a:r>
            <a:endParaRPr lang="de-CH" dirty="0"/>
          </a:p>
        </p:txBody>
      </p:sp>
      <p:sp>
        <p:nvSpPr>
          <p:cNvPr id="39" name="TextBox 38"/>
          <p:cNvSpPr txBox="1"/>
          <p:nvPr/>
        </p:nvSpPr>
        <p:spPr>
          <a:xfrm>
            <a:off x="3799760" y="5050558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Truth Table</a:t>
            </a:r>
            <a:endParaRPr lang="de-CH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796136" y="3183359"/>
            <a:ext cx="2376264" cy="1181745"/>
            <a:chOff x="1115616" y="3183359"/>
            <a:chExt cx="2376264" cy="118174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15616" y="3269420"/>
              <a:ext cx="2376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15616" y="3701468"/>
              <a:ext cx="2376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15616" y="4133516"/>
              <a:ext cx="237626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7" idx="0"/>
              <a:endCxn id="52" idx="4"/>
            </p:cNvCxnSpPr>
            <p:nvPr/>
          </p:nvCxnSpPr>
          <p:spPr>
            <a:xfrm rot="16200000" flipH="1">
              <a:off x="1803135" y="3692947"/>
              <a:ext cx="1020812" cy="16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2240723" y="3183359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Oval 47"/>
            <p:cNvSpPr/>
            <p:nvPr/>
          </p:nvSpPr>
          <p:spPr>
            <a:xfrm>
              <a:off x="2238754" y="3606217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Oval 51"/>
            <p:cNvSpPr/>
            <p:nvPr/>
          </p:nvSpPr>
          <p:spPr>
            <a:xfrm>
              <a:off x="2242360" y="4060171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9672" y="3902683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27784" y="3903439"/>
              <a:ext cx="432048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2400" dirty="0" smtClean="0"/>
                <a:t>H</a:t>
              </a:r>
              <a:endParaRPr lang="de-CH" sz="24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CCPhase</a:t>
            </a:r>
            <a:r>
              <a:rPr lang="fr-FR" dirty="0" smtClean="0"/>
              <a:t> to CCNOT</a:t>
            </a:r>
            <a:endParaRPr lang="fr-FR" dirty="0"/>
          </a:p>
        </p:txBody>
      </p:sp>
      <p:grpSp>
        <p:nvGrpSpPr>
          <p:cNvPr id="4" name="Group 20"/>
          <p:cNvGrpSpPr/>
          <p:nvPr/>
        </p:nvGrpSpPr>
        <p:grpSpPr>
          <a:xfrm>
            <a:off x="1403648" y="3183359"/>
            <a:ext cx="1800200" cy="1071021"/>
            <a:chOff x="1115616" y="2910891"/>
            <a:chExt cx="1800200" cy="107102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15616" y="2996952"/>
              <a:ext cx="18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15616" y="3429000"/>
              <a:ext cx="18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15616" y="3861048"/>
              <a:ext cx="18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6" idx="0"/>
              <a:endCxn id="13" idx="4"/>
            </p:cNvCxnSpPr>
            <p:nvPr/>
          </p:nvCxnSpPr>
          <p:spPr>
            <a:xfrm rot="16200000" flipH="1">
              <a:off x="1441087" y="3441895"/>
              <a:ext cx="1071020" cy="90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855104" y="3729911"/>
              <a:ext cx="252000" cy="2520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Oval 15"/>
            <p:cNvSpPr/>
            <p:nvPr/>
          </p:nvSpPr>
          <p:spPr>
            <a:xfrm>
              <a:off x="1900091" y="2910891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Oval 16"/>
            <p:cNvSpPr/>
            <p:nvPr/>
          </p:nvSpPr>
          <p:spPr>
            <a:xfrm>
              <a:off x="1910822" y="3333749"/>
              <a:ext cx="144000" cy="144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779912" y="3565551"/>
            <a:ext cx="162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is equivalent to</a:t>
            </a:r>
            <a:endParaRPr lang="de-CH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Toffoli</a:t>
            </a:r>
            <a:r>
              <a:rPr lang="fr-FR" dirty="0" smtClean="0"/>
              <a:t> </a:t>
            </a:r>
            <a:r>
              <a:rPr lang="fr-FR" dirty="0" err="1" smtClean="0"/>
              <a:t>gate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superconducting</a:t>
            </a:r>
            <a:r>
              <a:rPr lang="fr-FR" dirty="0" smtClean="0"/>
              <a:t> circuit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555" y="3098156"/>
            <a:ext cx="5416550" cy="1727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43176" y="5487989"/>
            <a:ext cx="246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3 </a:t>
            </a:r>
            <a:r>
              <a:rPr lang="de-CH" sz="2400" dirty="0" err="1" smtClean="0"/>
              <a:t>transmon</a:t>
            </a:r>
            <a:r>
              <a:rPr lang="de-CH" sz="2400" dirty="0" smtClean="0"/>
              <a:t> </a:t>
            </a:r>
            <a:r>
              <a:rPr lang="de-CH" sz="2400" dirty="0" err="1" smtClean="0"/>
              <a:t>qubits</a:t>
            </a:r>
            <a:endParaRPr lang="de-CH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221080" y="1822896"/>
            <a:ext cx="502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err="1" smtClean="0"/>
              <a:t>Microwave</a:t>
            </a:r>
            <a:r>
              <a:rPr lang="de-CH" sz="2400" dirty="0" smtClean="0"/>
              <a:t> </a:t>
            </a:r>
            <a:r>
              <a:rPr lang="de-CH" sz="2400" dirty="0" err="1" smtClean="0"/>
              <a:t>transmission</a:t>
            </a:r>
            <a:r>
              <a:rPr lang="de-CH" sz="2400" dirty="0" smtClean="0"/>
              <a:t> line </a:t>
            </a:r>
            <a:r>
              <a:rPr lang="de-CH" sz="2400" dirty="0" err="1" smtClean="0"/>
              <a:t>resonator</a:t>
            </a:r>
            <a:endParaRPr lang="de-CH" sz="2400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4467224" y="2690167"/>
            <a:ext cx="812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3592586" y="4889575"/>
            <a:ext cx="663428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4543895" y="5155878"/>
            <a:ext cx="6626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 flipH="1" flipV="1">
            <a:off x="5502814" y="4885142"/>
            <a:ext cx="662633" cy="543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Resonator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Bare</a:t>
            </a:r>
            <a:r>
              <a:rPr lang="fr-FR" dirty="0" smtClean="0"/>
              <a:t> </a:t>
            </a:r>
            <a:r>
              <a:rPr lang="fr-FR" dirty="0" err="1" smtClean="0"/>
              <a:t>resonator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: </a:t>
            </a:r>
            <a:r>
              <a:rPr lang="fr-FR" i="1" dirty="0" err="1" smtClean="0">
                <a:latin typeface="Cambria"/>
                <a:cs typeface="Cambria"/>
              </a:rPr>
              <a:t>ν</a:t>
            </a:r>
            <a:r>
              <a:rPr lang="fr-FR" i="1" baseline="-25000" dirty="0" err="1" smtClean="0">
                <a:latin typeface="Cambria"/>
                <a:cs typeface="Cambria"/>
              </a:rPr>
              <a:t>r</a:t>
            </a:r>
            <a:r>
              <a:rPr lang="fr-FR" i="1" dirty="0" smtClean="0">
                <a:latin typeface="Cambria"/>
                <a:cs typeface="Cambria"/>
              </a:rPr>
              <a:t> = 8.625 GHz</a:t>
            </a:r>
          </a:p>
          <a:p>
            <a:r>
              <a:rPr lang="fr-FR" dirty="0" err="1" smtClean="0"/>
              <a:t>Quality</a:t>
            </a:r>
            <a:r>
              <a:rPr lang="fr-FR" dirty="0" smtClean="0"/>
              <a:t> factor: </a:t>
            </a:r>
            <a:r>
              <a:rPr lang="fr-FR" i="1" dirty="0" smtClean="0">
                <a:latin typeface="Cambria"/>
                <a:cs typeface="Cambria"/>
              </a:rPr>
              <a:t>Q = 3300</a:t>
            </a:r>
            <a:endParaRPr lang="fr-FR" i="1" dirty="0">
              <a:latin typeface="Cambria"/>
              <a:cs typeface="Cambri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3429000"/>
            <a:ext cx="3124200" cy="1993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48235" y="3681603"/>
            <a:ext cx="461665" cy="17412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dirty="0" smtClean="0"/>
              <a:t>Transmission (dB)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38600" y="5422900"/>
            <a:ext cx="116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Frequency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97851" y="6211669"/>
            <a:ext cx="464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latin typeface="Cambria"/>
                <a:cs typeface="Cambria"/>
              </a:rPr>
              <a:t>Fedorov</a:t>
            </a:r>
            <a:r>
              <a:rPr lang="de-CH" sz="1200" dirty="0" smtClean="0">
                <a:latin typeface="Cambria"/>
                <a:cs typeface="Cambria"/>
              </a:rPr>
              <a:t>, A.; Steffen, L.; Baur, M.; Wallraff A.</a:t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b="1" dirty="0" err="1" smtClean="0">
                <a:latin typeface="Cambria"/>
                <a:cs typeface="Cambria"/>
              </a:rPr>
              <a:t>Implementation</a:t>
            </a:r>
            <a:r>
              <a:rPr lang="de-CH" sz="1200" b="1" dirty="0" smtClean="0">
                <a:latin typeface="Cambria"/>
                <a:cs typeface="Cambria"/>
              </a:rPr>
              <a:t> of a </a:t>
            </a:r>
            <a:r>
              <a:rPr lang="de-CH" sz="1200" b="1" dirty="0" err="1" smtClean="0">
                <a:latin typeface="Cambria"/>
                <a:cs typeface="Cambria"/>
              </a:rPr>
              <a:t>Toffoli</a:t>
            </a:r>
            <a:r>
              <a:rPr lang="de-CH" sz="1200" b="1" dirty="0" smtClean="0">
                <a:latin typeface="Cambria"/>
                <a:cs typeface="Cambria"/>
              </a:rPr>
              <a:t> Gate </a:t>
            </a:r>
            <a:r>
              <a:rPr lang="de-CH" sz="1200" b="1" dirty="0" err="1" smtClean="0">
                <a:latin typeface="Cambria"/>
                <a:cs typeface="Cambria"/>
              </a:rPr>
              <a:t>with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Superconducting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b="1" dirty="0" err="1" smtClean="0">
                <a:latin typeface="Cambria"/>
                <a:cs typeface="Cambria"/>
              </a:rPr>
              <a:t>Circuits</a:t>
            </a:r>
            <a:r>
              <a:rPr lang="de-CH" sz="1200" b="1" dirty="0" smtClean="0">
                <a:latin typeface="Cambria"/>
                <a:cs typeface="Cambria"/>
              </a:rPr>
              <a:t> </a:t>
            </a:r>
            <a:r>
              <a:rPr lang="de-CH" sz="1200" dirty="0" smtClean="0">
                <a:latin typeface="Cambria"/>
                <a:cs typeface="Cambria"/>
              </a:rPr>
              <a:t/>
            </a:r>
            <a:br>
              <a:rPr lang="de-CH" sz="1200" dirty="0" smtClean="0">
                <a:latin typeface="Cambria"/>
                <a:cs typeface="Cambria"/>
              </a:rPr>
            </a:br>
            <a:r>
              <a:rPr lang="de-CH" sz="1200" dirty="0" smtClean="0">
                <a:latin typeface="Cambria"/>
                <a:cs typeface="Cambria"/>
              </a:rPr>
              <a:t>arXiv:1108.3966 (2011)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3DD3-1480-BD49-BEB7-E660C93E0692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0</TotalTime>
  <Words>1760</Words>
  <Application>Microsoft Office PowerPoint</Application>
  <PresentationFormat>On-screen Show (4:3)</PresentationFormat>
  <Paragraphs>395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Origine</vt:lpstr>
      <vt:lpstr>The Toffoli gate &amp; Error Correction</vt:lpstr>
      <vt:lpstr>Topics</vt:lpstr>
      <vt:lpstr>Introduction</vt:lpstr>
      <vt:lpstr>The Toffoli gate</vt:lpstr>
      <vt:lpstr>Toffoli gate or CCNOT gate</vt:lpstr>
      <vt:lpstr>CCPhase to CCNOT</vt:lpstr>
      <vt:lpstr>The Toffoli gate</vt:lpstr>
      <vt:lpstr>A superconducting circuit</vt:lpstr>
      <vt:lpstr>Resonator features</vt:lpstr>
      <vt:lpstr>Qubit features</vt:lpstr>
      <vt:lpstr>Simplification of Toffoli gate </vt:lpstr>
      <vt:lpstr>Circuit diagram</vt:lpstr>
      <vt:lpstr>Circuit diagram</vt:lpstr>
      <vt:lpstr>Rotating single qubits</vt:lpstr>
      <vt:lpstr>Coupling Qubits</vt:lpstr>
      <vt:lpstr>The SWAP gates</vt:lpstr>
      <vt:lpstr>The whole pulse sequence</vt:lpstr>
      <vt:lpstr>The Toffoli gate</vt:lpstr>
      <vt:lpstr>Fidelity and total gate time</vt:lpstr>
      <vt:lpstr>Full Process Tomography</vt:lpstr>
      <vt:lpstr>Quantum error correction</vt:lpstr>
      <vt:lpstr>About quantum error correction codes</vt:lpstr>
      <vt:lpstr>Quantum Error Correction</vt:lpstr>
      <vt:lpstr>Bit flip correction</vt:lpstr>
      <vt:lpstr>Bit flip correction</vt:lpstr>
      <vt:lpstr>Bit flip correction</vt:lpstr>
      <vt:lpstr>Bit flip correction</vt:lpstr>
      <vt:lpstr>Bit flip correction</vt:lpstr>
      <vt:lpstr>Quantum Error Correction</vt:lpstr>
      <vt:lpstr>Phase Errors</vt:lpstr>
      <vt:lpstr>Phase Error Correction Circuit</vt:lpstr>
      <vt:lpstr>Phase Error Correction Circuit</vt:lpstr>
      <vt:lpstr>Phase Error Correction Circuit</vt:lpstr>
      <vt:lpstr>Phase Error Correction Circuit</vt:lpstr>
      <vt:lpstr>Phase Error Correction Circuit</vt:lpstr>
      <vt:lpstr>Process Fidelity</vt:lpstr>
      <vt:lpstr>What to remember</vt:lpstr>
      <vt:lpstr>Sources</vt:lpstr>
      <vt:lpstr>Outlook</vt:lpstr>
    </vt:vector>
  </TitlesOfParts>
  <Company>Ecole polytechnique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Toffoli gate</dc:title>
  <dc:creator>Sophie</dc:creator>
  <cp:lastModifiedBy>Mina</cp:lastModifiedBy>
  <cp:revision>116</cp:revision>
  <dcterms:created xsi:type="dcterms:W3CDTF">2011-11-27T12:49:43Z</dcterms:created>
  <dcterms:modified xsi:type="dcterms:W3CDTF">2011-11-28T22:10:06Z</dcterms:modified>
</cp:coreProperties>
</file>