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259" r:id="rId21"/>
    <p:sldId id="275" r:id="rId22"/>
    <p:sldId id="276" r:id="rId23"/>
    <p:sldId id="277" r:id="rId24"/>
    <p:sldId id="261" r:id="rId25"/>
    <p:sldId id="262" r:id="rId26"/>
    <p:sldId id="263" r:id="rId27"/>
    <p:sldId id="264" r:id="rId28"/>
    <p:sldId id="268" r:id="rId29"/>
    <p:sldId id="269" r:id="rId30"/>
    <p:sldId id="270" r:id="rId31"/>
    <p:sldId id="278" r:id="rId32"/>
    <p:sldId id="279" r:id="rId33"/>
    <p:sldId id="294" r:id="rId34"/>
    <p:sldId id="295" r:id="rId35"/>
    <p:sldId id="296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E8108-F7D0-40A9-82C3-503A1ACA8BB4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273-774C-4758-B1B8-A67AA6D7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4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13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-No cloning: The quantum</a:t>
            </a:r>
            <a:r>
              <a:rPr lang="en-US" baseline="0" dirty="0" smtClean="0"/>
              <a:t> state cannot be </a:t>
            </a:r>
            <a:r>
              <a:rPr lang="en-US" baseline="0" dirty="0" err="1" smtClean="0"/>
              <a:t>dublicated</a:t>
            </a:r>
            <a:r>
              <a:rPr lang="en-US" baseline="0" dirty="0" smtClean="0"/>
              <a:t> for a repetition code (See also p.532 in Nielson and Chuang). Even if that were possible, measuring and comparing the three cloned quantum states after output isn’t possible*</a:t>
            </a:r>
          </a:p>
          <a:p>
            <a:r>
              <a:rPr lang="en-US" baseline="0" dirty="0" smtClean="0"/>
              <a:t>QM Solution: </a:t>
            </a:r>
            <a:r>
              <a:rPr lang="en-US" baseline="0" dirty="0" err="1" smtClean="0"/>
              <a:t>Cnot</a:t>
            </a:r>
            <a:r>
              <a:rPr lang="en-US" baseline="0" dirty="0" smtClean="0"/>
              <a:t> gate introduces entangles states (see later)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-Continuous errors: continuum</a:t>
            </a:r>
            <a:r>
              <a:rPr lang="en-US" baseline="0" dirty="0" smtClean="0"/>
              <a:t> of errors may occur on a single qubit (phase and bit). Error determination therefore requires infinite precision. (</a:t>
            </a:r>
            <a:r>
              <a:rPr lang="en-US" baseline="0" dirty="0" err="1" smtClean="0"/>
              <a:t>Bsp</a:t>
            </a:r>
            <a:r>
              <a:rPr lang="en-US" baseline="0" dirty="0" smtClean="0"/>
              <a:t>: random rotations of the qubit around the z-axis P(e*phi)= cos(e*phi) I + I sin(e*phi) *</a:t>
            </a:r>
            <a:r>
              <a:rPr lang="en-US" baseline="0" dirty="0" err="1" smtClean="0"/>
              <a:t>sigmaz</a:t>
            </a:r>
            <a:r>
              <a:rPr lang="en-US" baseline="0" dirty="0" smtClean="0"/>
              <a:t> –&gt; (3) in </a:t>
            </a:r>
            <a:r>
              <a:rPr lang="en-US" baseline="0" dirty="0" err="1" smtClean="0"/>
              <a:t>Steane</a:t>
            </a:r>
            <a:r>
              <a:rPr lang="en-US" baseline="0" dirty="0" smtClean="0"/>
              <a:t> Script)</a:t>
            </a:r>
          </a:p>
          <a:p>
            <a:endParaRPr lang="en-US" dirty="0" smtClean="0"/>
          </a:p>
          <a:p>
            <a:r>
              <a:rPr lang="en-US" dirty="0" smtClean="0"/>
              <a:t>-Measurement destroys quantum information: In a</a:t>
            </a:r>
            <a:r>
              <a:rPr lang="en-US" baseline="0" dirty="0" smtClean="0"/>
              <a:t> classical channel one can look at the output and decide on error correction. Observation in QM destroys the quantum state (collapse to measurement basis)* and makes recovery impossible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ancilla</a:t>
            </a:r>
            <a:r>
              <a:rPr lang="en-US" dirty="0" smtClean="0"/>
              <a:t> are introduced:</a:t>
            </a:r>
            <a:r>
              <a:rPr lang="en-US" baseline="0" dirty="0" smtClean="0"/>
              <a:t> Check if error occurred without measuring the state itself (collapse of the state, loss of information).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4 </a:t>
            </a:r>
            <a:r>
              <a:rPr lang="en-US" baseline="0" dirty="0" err="1" smtClean="0"/>
              <a:t>Ancilla</a:t>
            </a:r>
            <a:r>
              <a:rPr lang="en-US" baseline="0" dirty="0" smtClean="0"/>
              <a:t> allow for correction of bit flip and phase flip. In the paper, only bit flips were corrected. A 2D </a:t>
            </a:r>
            <a:r>
              <a:rPr lang="en-US" baseline="0" dirty="0" err="1" smtClean="0"/>
              <a:t>chequerboard</a:t>
            </a:r>
            <a:r>
              <a:rPr lang="en-US" baseline="0" dirty="0" smtClean="0"/>
              <a:t> would allow for correction of both errors.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4"/>
                </a:solidFill>
              </a:rPr>
              <a:t>-Error on measurement qubit </a:t>
            </a:r>
            <a:r>
              <a:rPr lang="en-US" dirty="0" smtClean="0"/>
              <a:t>(detection in two rounds)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7030A0"/>
                </a:solidFill>
              </a:rPr>
              <a:t>-Data error before measuring with both adjacent</a:t>
            </a:r>
            <a:r>
              <a:rPr lang="en-US" baseline="0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qubits: two</a:t>
            </a:r>
            <a:r>
              <a:rPr lang="en-US" baseline="0" dirty="0" smtClean="0">
                <a:solidFill>
                  <a:srgbClr val="7030A0"/>
                </a:solidFill>
              </a:rPr>
              <a:t> detection events in the same cycle</a:t>
            </a:r>
            <a:endParaRPr lang="de-CH" baseline="0" dirty="0" smtClean="0">
              <a:solidFill>
                <a:srgbClr val="7030A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7030A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Data error between two parity measurements: two detection events in subsequent cycles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70C0"/>
                </a:solidFill>
              </a:rPr>
              <a:t>-Data error after last round: detection</a:t>
            </a:r>
            <a:r>
              <a:rPr lang="en-US" baseline="0" dirty="0" smtClean="0">
                <a:solidFill>
                  <a:srgbClr val="0070C0"/>
                </a:solidFill>
              </a:rPr>
              <a:t> by </a:t>
            </a:r>
            <a:r>
              <a:rPr lang="en-US" dirty="0" smtClean="0">
                <a:solidFill>
                  <a:srgbClr val="0070C0"/>
                </a:solidFill>
              </a:rPr>
              <a:t>constructing</a:t>
            </a:r>
            <a:r>
              <a:rPr lang="en-US" baseline="0" dirty="0" smtClean="0">
                <a:solidFill>
                  <a:srgbClr val="0070C0"/>
                </a:solidFill>
              </a:rPr>
              <a:t> the final set of ZZ eigenvalues from the data qubit measurements: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70C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7030A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7030A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accent4"/>
                </a:solidFill>
              </a:rPr>
              <a:t>Bem</a:t>
            </a:r>
            <a:r>
              <a:rPr lang="en-US" dirty="0" smtClean="0">
                <a:solidFill>
                  <a:schemeClr val="accent4"/>
                </a:solidFill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4"/>
                </a:solidFill>
              </a:rPr>
              <a:t>-</a:t>
            </a:r>
            <a:r>
              <a:rPr lang="en-US" baseline="0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CNOT</a:t>
            </a:r>
            <a:r>
              <a:rPr lang="en-US" baseline="0" dirty="0" smtClean="0">
                <a:solidFill>
                  <a:schemeClr val="accent4"/>
                </a:solidFill>
              </a:rPr>
              <a:t> gates </a:t>
            </a:r>
            <a:r>
              <a:rPr lang="en-US" baseline="0" dirty="0" err="1" smtClean="0">
                <a:solidFill>
                  <a:schemeClr val="accent4"/>
                </a:solidFill>
              </a:rPr>
              <a:t>werden</a:t>
            </a:r>
            <a:r>
              <a:rPr lang="en-US" baseline="0" dirty="0" smtClean="0">
                <a:solidFill>
                  <a:schemeClr val="accent4"/>
                </a:solidFill>
              </a:rPr>
              <a:t> </a:t>
            </a:r>
            <a:r>
              <a:rPr lang="en-US" baseline="0" dirty="0" err="1" smtClean="0">
                <a:solidFill>
                  <a:schemeClr val="accent4"/>
                </a:solidFill>
              </a:rPr>
              <a:t>später</a:t>
            </a:r>
            <a:r>
              <a:rPr lang="en-US" baseline="0" dirty="0" smtClean="0">
                <a:solidFill>
                  <a:schemeClr val="accent4"/>
                </a:solidFill>
              </a:rPr>
              <a:t> </a:t>
            </a:r>
            <a:r>
              <a:rPr lang="en-US" baseline="0" dirty="0" err="1" smtClean="0">
                <a:solidFill>
                  <a:schemeClr val="accent4"/>
                </a:solidFill>
              </a:rPr>
              <a:t>eingeführt</a:t>
            </a:r>
            <a:r>
              <a:rPr lang="en-US" baseline="0" dirty="0" smtClean="0">
                <a:solidFill>
                  <a:schemeClr val="accent4"/>
                </a:solidFill>
              </a:rPr>
              <a:t>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chemeClr val="accent4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accent4"/>
                </a:solidFill>
              </a:rPr>
              <a:t>- Error connectivity patterns </a:t>
            </a:r>
            <a:r>
              <a:rPr lang="en-US" baseline="0" dirty="0" err="1" smtClean="0">
                <a:solidFill>
                  <a:schemeClr val="accent4"/>
                </a:solidFill>
              </a:rPr>
              <a:t>v.s</a:t>
            </a:r>
            <a:r>
              <a:rPr lang="en-US" baseline="0" dirty="0" smtClean="0">
                <a:solidFill>
                  <a:schemeClr val="accent4"/>
                </a:solidFill>
              </a:rPr>
              <a:t>. connections (edges)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2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Transmission</a:t>
            </a:r>
            <a:r>
              <a:rPr lang="en-US" baseline="0" dirty="0" smtClean="0"/>
              <a:t> more reliable by encoding provided that </a:t>
            </a:r>
            <a:r>
              <a:rPr lang="en-US" baseline="0" dirty="0" err="1" smtClean="0"/>
              <a:t>pe</a:t>
            </a:r>
            <a:r>
              <a:rPr lang="en-US" baseline="0" dirty="0" smtClean="0"/>
              <a:t> &lt; 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0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skip?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 add?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Communication, </a:t>
            </a:r>
            <a:r>
              <a:rPr lang="en-US" sz="1200" dirty="0" err="1" smtClean="0"/>
              <a:t>parallism</a:t>
            </a:r>
            <a:r>
              <a:rPr lang="en-US" sz="1200" dirty="0" smtClean="0"/>
              <a:t> (from </a:t>
            </a:r>
            <a:r>
              <a:rPr lang="en-US" sz="1200" dirty="0" err="1" smtClean="0"/>
              <a:t>Steane</a:t>
            </a:r>
            <a:r>
              <a:rPr lang="en-US" sz="1200" dirty="0" smtClean="0"/>
              <a:t>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Stabilizer, syndrome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…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…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0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XOR:</a:t>
            </a:r>
            <a:r>
              <a:rPr lang="en-US" baseline="0" dirty="0" smtClean="0"/>
              <a:t> exclusive or = Binary modulo 2 addition.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4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(c) If no</a:t>
            </a:r>
            <a:r>
              <a:rPr lang="en-US" baseline="0" dirty="0" smtClean="0"/>
              <a:t> error were introduced, all pairwise parity measurements would yield zeros</a:t>
            </a:r>
          </a:p>
          <a:p>
            <a:r>
              <a:rPr lang="en-US" baseline="0" dirty="0" smtClean="0"/>
              <a:t>(d) Each vertex = one parity measurement. Red vertex = error, located at the end of error chains. Error pattern with less errors are more likely (independent errors).</a:t>
            </a:r>
          </a:p>
          <a:p>
            <a:r>
              <a:rPr lang="en-US" baseline="0" dirty="0" smtClean="0"/>
              <a:t>(e) Goal</a:t>
            </a:r>
            <a:r>
              <a:rPr lang="en-US" u="none" baseline="0" dirty="0" smtClean="0"/>
              <a:t>: Connect colored vertices using the smallest number of edges</a:t>
            </a:r>
          </a:p>
          <a:p>
            <a:endParaRPr lang="en-US" baseline="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7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u="none" dirty="0" smtClean="0"/>
              <a:t>15 Identical copies of an</a:t>
            </a:r>
            <a:r>
              <a:rPr lang="en-US" u="none" baseline="0" dirty="0" smtClean="0"/>
              <a:t> unknown bit with errors at unknown locations. Specific pattern of pairwise parity measurements.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u="none" baseline="0" dirty="0" smtClean="0"/>
              <a:t>Corresponding graph problem with colored vertices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u="none" baseline="0" dirty="0" smtClean="0"/>
              <a:t>Non-optimal solution: 8 edges. Restauration of original state with optimal graph solution and Bit-Inverse of the original with non-optimal solution.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u="none" baseline="0" dirty="0" smtClean="0"/>
              <a:t>Optimal solution: 7 edges.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endParaRPr lang="en-US" sz="1800" u="none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endParaRPr lang="en-US" sz="1800" u="non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baseline="0" dirty="0" smtClean="0"/>
              <a:t>General: Recovery leads to either original state or its inverse</a:t>
            </a:r>
            <a:r>
              <a:rPr lang="en-US" sz="1400" u="sng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3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dirty="0" smtClean="0"/>
              <a:t>15</a:t>
            </a:r>
            <a:r>
              <a:rPr lang="en-US" baseline="0" dirty="0" smtClean="0"/>
              <a:t> identical copies of an unknown bit, error-free. A parity measurement reports an error nevertheless.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 Single red vertex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Non-optimal weight 12 graph solution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Optimal weight 3 graph solution, corrupts 3 data bits !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endParaRPr lang="en-US" sz="1200" u="non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baseline="0" dirty="0" smtClean="0"/>
              <a:t>General: Recovery leads to neither original state nor its inverse</a:t>
            </a:r>
            <a:r>
              <a:rPr lang="en-US" sz="1050" u="sng" baseline="0" dirty="0" smtClean="0"/>
              <a:t>. </a:t>
            </a:r>
          </a:p>
          <a:p>
            <a:pPr marL="228600" indent="-228600">
              <a:buAutoNum type="alphaLcParenBoth"/>
            </a:pPr>
            <a:endParaRPr lang="en-US" baseline="0" dirty="0" smtClean="0"/>
          </a:p>
          <a:p>
            <a:pPr marL="228600" indent="-228600">
              <a:buAutoNum type="alphaLcParenBoth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4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dirty="0" smtClean="0"/>
              <a:t>Six rounds of imperfect</a:t>
            </a:r>
            <a:r>
              <a:rPr lang="en-US" baseline="0" dirty="0" smtClean="0"/>
              <a:t> parity measurement. Generation of detection event if </a:t>
            </a:r>
            <a:r>
              <a:rPr lang="en-US" u="sng" baseline="0" dirty="0" smtClean="0"/>
              <a:t>parity differs from previous round.</a:t>
            </a:r>
          </a:p>
          <a:p>
            <a:pPr marL="0" indent="0">
              <a:buNone/>
            </a:pPr>
            <a:r>
              <a:rPr lang="en-US" u="none" baseline="0" dirty="0" smtClean="0"/>
              <a:t>T1 different bits, correct parity measurement</a:t>
            </a:r>
          </a:p>
          <a:p>
            <a:pPr marL="0" indent="0">
              <a:buNone/>
            </a:pPr>
            <a:r>
              <a:rPr lang="en-US" u="none" baseline="0" dirty="0" smtClean="0"/>
              <a:t>T2 identical parities</a:t>
            </a:r>
          </a:p>
          <a:p>
            <a:pPr marL="0" indent="0">
              <a:buNone/>
            </a:pPr>
            <a:r>
              <a:rPr lang="en-US" u="none" baseline="0" dirty="0" smtClean="0"/>
              <a:t>T3 one data error, two detection events</a:t>
            </a:r>
          </a:p>
          <a:p>
            <a:pPr marL="0" indent="0">
              <a:buNone/>
            </a:pPr>
            <a:r>
              <a:rPr lang="en-US" u="none" baseline="0" dirty="0" smtClean="0"/>
              <a:t>T4 data remains the same, correct parity measurement, no detection event</a:t>
            </a:r>
          </a:p>
          <a:p>
            <a:pPr marL="0" indent="0">
              <a:buNone/>
            </a:pPr>
            <a:r>
              <a:rPr lang="en-US" u="none" baseline="0" dirty="0" smtClean="0"/>
              <a:t>T5 parity measurement error, one detection event</a:t>
            </a:r>
          </a:p>
          <a:p>
            <a:pPr marL="0" indent="0">
              <a:buNone/>
            </a:pPr>
            <a:r>
              <a:rPr lang="en-US" u="none" baseline="0" dirty="0" smtClean="0"/>
              <a:t>T6 first detection event: no data error, no measurement error but the parity differs -&gt; Vertical lines in the corresponding graph indicate measurement error (instead of data measurement).</a:t>
            </a:r>
          </a:p>
          <a:p>
            <a:pPr marL="0" indent="0">
              <a:buNone/>
            </a:pPr>
            <a:r>
              <a:rPr lang="en-US" u="none" baseline="0" dirty="0" smtClean="0"/>
              <a:t>	second detection event: measurement error .</a:t>
            </a:r>
          </a:p>
          <a:p>
            <a:pPr marL="0" indent="0">
              <a:buNone/>
            </a:pPr>
            <a:endParaRPr lang="en-US" u="none" baseline="0" dirty="0" smtClean="0"/>
          </a:p>
          <a:p>
            <a:pPr marL="228600" indent="-228600">
              <a:buAutoNum type="alphaLcParenR"/>
            </a:pPr>
            <a:r>
              <a:rPr lang="en-US" baseline="0" dirty="0" smtClean="0"/>
              <a:t> Graph problem. Red dots = detection events.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Direct imperfect measurement of bits: to check if</a:t>
            </a:r>
            <a:r>
              <a:rPr lang="en-US" baseline="0" dirty="0" smtClean="0"/>
              <a:t> storage has been successful</a:t>
            </a:r>
          </a:p>
          <a:p>
            <a:r>
              <a:rPr lang="en-US" baseline="0" dirty="0" smtClean="0"/>
              <a:t>* explain….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EVTL:</a:t>
            </a:r>
          </a:p>
          <a:p>
            <a:r>
              <a:rPr lang="en-US" dirty="0" smtClean="0"/>
              <a:t> -</a:t>
            </a:r>
            <a:r>
              <a:rPr lang="en-US" dirty="0" err="1" smtClean="0"/>
              <a:t>Ändere</a:t>
            </a:r>
            <a:r>
              <a:rPr lang="en-US" baseline="0" dirty="0" smtClean="0"/>
              <a:t> so, </a:t>
            </a:r>
            <a:r>
              <a:rPr lang="en-US" baseline="0" dirty="0" err="1" smtClean="0"/>
              <a:t>dass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mehrere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Folien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selbem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untersch</a:t>
            </a:r>
            <a:r>
              <a:rPr lang="en-US" baseline="0" dirty="0" smtClean="0"/>
              <a:t>. Text) </a:t>
            </a:r>
            <a:r>
              <a:rPr lang="en-US" baseline="0" dirty="0" err="1" smtClean="0"/>
              <a:t>gezeigt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endParaRPr lang="en-US" baseline="0" dirty="0" smtClean="0"/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Evtl</a:t>
            </a:r>
            <a:r>
              <a:rPr lang="en-US" baseline="0" dirty="0" smtClean="0"/>
              <a:t>. Minimal weight matching algorithm (Def) (…)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710-C1A2-9B4A-84AB-7D4E97D7FF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6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t="5239" b="84285"/>
          <a:stretch/>
        </p:blipFill>
        <p:spPr>
          <a:xfrm>
            <a:off x="0" y="26842"/>
            <a:ext cx="12192000" cy="798286"/>
          </a:xfrm>
          <a:prstGeom prst="rect">
            <a:avLst/>
          </a:prstGeom>
        </p:spPr>
      </p:pic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10579365" y="6308726"/>
            <a:ext cx="815772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194830-2F48-40CE-A3BF-E63E6A24CA67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4/28/2016</a:t>
            </a:fld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11497309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9286" t="19332" r="14048" b="48447"/>
          <a:stretch/>
        </p:blipFill>
        <p:spPr>
          <a:xfrm>
            <a:off x="434012" y="627529"/>
            <a:ext cx="11323975" cy="2974509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 userDrawn="1"/>
        </p:nvSpPr>
        <p:spPr>
          <a:xfrm>
            <a:off x="351064" y="3601261"/>
            <a:ext cx="11406923" cy="1152128"/>
          </a:xfrm>
          <a:prstGeom prst="rect">
            <a:avLst/>
          </a:prstGeom>
          <a:solidFill>
            <a:srgbClr val="1F407A"/>
          </a:solidFill>
        </p:spPr>
        <p:txBody>
          <a:bodyPr vert="horz" wrap="square" lIns="144000" tIns="72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Error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correction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</a:t>
            </a:r>
          </a:p>
        </p:txBody>
      </p:sp>
      <p:sp>
        <p:nvSpPr>
          <p:cNvPr id="8" name="Untertitel 2"/>
          <p:cNvSpPr txBox="1">
            <a:spLocks/>
          </p:cNvSpPr>
          <p:nvPr userDrawn="1"/>
        </p:nvSpPr>
        <p:spPr>
          <a:xfrm>
            <a:off x="351064" y="4563876"/>
            <a:ext cx="11404543" cy="1673412"/>
          </a:xfrm>
          <a:prstGeom prst="rect">
            <a:avLst/>
          </a:prstGeom>
          <a:solidFill>
            <a:srgbClr val="1F407A"/>
          </a:solidFill>
        </p:spPr>
        <p:txBody>
          <a:bodyPr vert="horz" lIns="144000" tIns="108000" rIns="144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07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Frances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Hubis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Felix Bauer</a:t>
            </a:r>
          </a:p>
        </p:txBody>
      </p:sp>
    </p:spTree>
    <p:extLst>
      <p:ext uri="{BB962C8B-B14F-4D97-AF65-F5344CB8AC3E}">
        <p14:creationId xmlns:p14="http://schemas.microsoft.com/office/powerpoint/2010/main" val="28452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7254" y="634386"/>
            <a:ext cx="11290656" cy="569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47675" y="1893888"/>
            <a:ext cx="11290300" cy="383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825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145DA8-39EB-46B5-9FE1-EDE63C4597C3}" type="datetimeFigureOut">
              <a:rPr lang="de-CH" smtClean="0"/>
              <a:t>28.04.2016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6AF37-7E17-43CB-BA30-E00112847D4A}" type="slidenum">
              <a:rPr lang="de-CH" smtClean="0"/>
              <a:t>‹#›</a:t>
            </a:fld>
            <a:endParaRPr lang="de-CH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7254" y="634386"/>
            <a:ext cx="11290656" cy="569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035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7254" y="634386"/>
            <a:ext cx="11290656" cy="569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118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7254" y="634386"/>
            <a:ext cx="11290656" cy="569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77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7254" y="634386"/>
            <a:ext cx="11290656" cy="569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181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145DA8-39EB-46B5-9FE1-EDE63C4597C3}" type="datetimeFigureOut">
              <a:rPr lang="de-CH" smtClean="0"/>
              <a:t>28.04.2016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6AF37-7E17-43CB-BA30-E00112847D4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418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145DA8-39EB-46B5-9FE1-EDE63C4597C3}" type="datetimeFigureOut">
              <a:rPr lang="de-CH" smtClean="0"/>
              <a:t>28.04.2016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6AF37-7E17-43CB-BA30-E00112847D4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211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0"/>
          <p:cNvGrpSpPr/>
          <p:nvPr userDrawn="1"/>
        </p:nvGrpSpPr>
        <p:grpSpPr>
          <a:xfrm>
            <a:off x="190425" y="152401"/>
            <a:ext cx="11808187" cy="612775"/>
            <a:chOff x="142874" y="152400"/>
            <a:chExt cx="8859601" cy="612775"/>
          </a:xfrm>
        </p:grpSpPr>
        <p:sp>
          <p:nvSpPr>
            <p:cNvPr id="19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solidFill>
              <a:srgbClr val="1F407A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solidFill>
              <a:srgbClr val="1F407A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solidFill>
              <a:srgbClr val="1F407A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Bild 18" descr="g_eth_logo_kurz_neg_Schutzraum.eps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781900" cy="1701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Datumsplatzhalter 3"/>
          <p:cNvSpPr txBox="1">
            <a:spLocks/>
          </p:cNvSpPr>
          <p:nvPr userDrawn="1"/>
        </p:nvSpPr>
        <p:spPr>
          <a:xfrm>
            <a:off x="10579365" y="6308726"/>
            <a:ext cx="815772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E85B9B-259D-4170-8833-9209E5D4BE50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4/28/2016</a:t>
            </a:fld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Foliennummernplatzhalter 5"/>
          <p:cNvSpPr txBox="1">
            <a:spLocks/>
          </p:cNvSpPr>
          <p:nvPr userDrawn="1"/>
        </p:nvSpPr>
        <p:spPr>
          <a:xfrm>
            <a:off x="11497309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Textfeld 15"/>
          <p:cNvSpPr txBox="1"/>
          <p:nvPr userDrawn="1"/>
        </p:nvSpPr>
        <p:spPr>
          <a:xfrm>
            <a:off x="11408674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>
                <a:solidFill>
                  <a:prstClr val="black"/>
                </a:solidFill>
                <a:latin typeface="Arial"/>
              </a:rPr>
              <a:t>|</a:t>
            </a:r>
          </a:p>
        </p:txBody>
      </p:sp>
      <p:sp>
        <p:nvSpPr>
          <p:cNvPr id="27" name="Textfeld 17"/>
          <p:cNvSpPr txBox="1"/>
          <p:nvPr userDrawn="1"/>
        </p:nvSpPr>
        <p:spPr>
          <a:xfrm>
            <a:off x="10441931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>
                <a:solidFill>
                  <a:prstClr val="black"/>
                </a:solidFill>
                <a:latin typeface="Arial"/>
              </a:rPr>
              <a:t>|</a:t>
            </a:r>
          </a:p>
        </p:txBody>
      </p:sp>
      <p:sp>
        <p:nvSpPr>
          <p:cNvPr id="29" name="Datumsplatzhalter 3"/>
          <p:cNvSpPr txBox="1">
            <a:spLocks/>
          </p:cNvSpPr>
          <p:nvPr userDrawn="1"/>
        </p:nvSpPr>
        <p:spPr>
          <a:xfrm>
            <a:off x="9144000" y="6308723"/>
            <a:ext cx="1238764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Arial"/>
              </a:rPr>
              <a:t>Frances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Hubis</a:t>
            </a:r>
            <a:r>
              <a:rPr lang="en-US" dirty="0">
                <a:solidFill>
                  <a:prstClr val="black"/>
                </a:solidFill>
                <a:latin typeface="Arial"/>
              </a:rPr>
              <a:t>, Felix Bauer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21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6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2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5.tiff"/><Relationship Id="rId10" Type="http://schemas.openxmlformats.org/officeDocument/2006/relationships/image" Target="../media/image37.tiff"/><Relationship Id="rId4" Type="http://schemas.openxmlformats.org/officeDocument/2006/relationships/image" Target="../media/image6.tiff"/><Relationship Id="rId9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Classical</a:t>
            </a:r>
            <a:r>
              <a:rPr lang="de-CH" dirty="0"/>
              <a:t> Repetition Code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675" y="1203650"/>
            <a:ext cx="11290300" cy="45256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Imperfect parity measurements: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9212319" y="4745422"/>
            <a:ext cx="336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9212319" y="5055477"/>
            <a:ext cx="336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97380" y="4591533"/>
            <a:ext cx="94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 12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707890" y="4911310"/>
            <a:ext cx="94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 3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88" y="2506509"/>
            <a:ext cx="8497590" cy="2857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75" y="5929313"/>
            <a:ext cx="62579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event = positive parity check between neighbors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116122"/>
            <a:ext cx="11290656" cy="5116511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smtClean="0"/>
              <a:t>Processing imperfect parity measurements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 smtClean="0"/>
              <a:t>Classical</a:t>
            </a:r>
            <a:r>
              <a:rPr lang="de-CH" dirty="0" smtClean="0"/>
              <a:t> Repetition </a:t>
            </a:r>
            <a:r>
              <a:rPr lang="de-CH" dirty="0"/>
              <a:t>Code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2" y="1909749"/>
            <a:ext cx="4013234" cy="4267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5" y="1734582"/>
            <a:ext cx="4361531" cy="4301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252" y="1986944"/>
            <a:ext cx="273941" cy="491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75" y="2575931"/>
            <a:ext cx="3600557" cy="2564781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3037083" y="5750358"/>
            <a:ext cx="592347" cy="218536"/>
          </a:xfrm>
          <a:prstGeom prst="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10726277" y="5641090"/>
            <a:ext cx="239517" cy="218536"/>
          </a:xfrm>
          <a:prstGeom prst="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11543829" y="5641090"/>
            <a:ext cx="239517" cy="218536"/>
          </a:xfrm>
          <a:prstGeom prst="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10726277" y="4221804"/>
            <a:ext cx="239517" cy="233797"/>
          </a:xfrm>
          <a:prstGeom prst="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3629430" y="3417703"/>
            <a:ext cx="2862242" cy="2332655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19193" y="4221804"/>
            <a:ext cx="4007084" cy="15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588224" y="4694247"/>
            <a:ext cx="0" cy="1165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88224" y="5859626"/>
            <a:ext cx="41380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371049" y="4694247"/>
            <a:ext cx="0" cy="1165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9" idx="2"/>
          </p:cNvCxnSpPr>
          <p:nvPr/>
        </p:nvCxnSpPr>
        <p:spPr>
          <a:xfrm flipV="1">
            <a:off x="10785591" y="5859626"/>
            <a:ext cx="877997" cy="7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7063" y="2194128"/>
            <a:ext cx="160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Initialization of bit string to 01100.  Parity measurement.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432" y="6104438"/>
            <a:ext cx="651076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event = differing parity check result between two cycles: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802" y="6352037"/>
            <a:ext cx="1832448" cy="264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802" y="6047369"/>
            <a:ext cx="2451099" cy="2600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769" y="6551829"/>
            <a:ext cx="58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t = cycle, m </a:t>
            </a:r>
            <a:r>
              <a:rPr lang="en-US" sz="1400" dirty="0" smtClean="0"/>
              <a:t>= measurement qubit, b = parity result, D = detection event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67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Classical</a:t>
            </a:r>
            <a:r>
              <a:rPr lang="de-CH" dirty="0"/>
              <a:t> Repetition Code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675" y="1203650"/>
            <a:ext cx="11290300" cy="45256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u="sng" dirty="0" smtClean="0"/>
              <a:t>Complete processing of </a:t>
            </a:r>
            <a:r>
              <a:rPr lang="en-US" u="sng" dirty="0"/>
              <a:t>imperfect parity </a:t>
            </a:r>
            <a:r>
              <a:rPr lang="en-US" u="sng" dirty="0" smtClean="0"/>
              <a:t>measurements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254" y="2011680"/>
            <a:ext cx="47221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Same as before:</a:t>
            </a:r>
          </a:p>
          <a:p>
            <a:r>
              <a:rPr lang="en-US" b="1" dirty="0" smtClean="0"/>
              <a:t>t=0 </a:t>
            </a:r>
            <a:r>
              <a:rPr lang="en-US" dirty="0" smtClean="0"/>
              <a:t>Initialization, parity measurement</a:t>
            </a:r>
          </a:p>
          <a:p>
            <a:r>
              <a:rPr lang="en-US" b="1" dirty="0"/>
              <a:t>t</a:t>
            </a:r>
            <a:r>
              <a:rPr lang="en-US" b="1" dirty="0" smtClean="0"/>
              <a:t>=1</a:t>
            </a:r>
            <a:r>
              <a:rPr lang="en-US" dirty="0" smtClean="0"/>
              <a:t> No change, no initialization errors</a:t>
            </a:r>
          </a:p>
          <a:p>
            <a:r>
              <a:rPr lang="en-US" b="1" dirty="0"/>
              <a:t>t</a:t>
            </a:r>
            <a:r>
              <a:rPr lang="en-US" b="1" dirty="0" smtClean="0"/>
              <a:t>=2</a:t>
            </a:r>
            <a:r>
              <a:rPr lang="en-US" dirty="0" smtClean="0"/>
              <a:t> Data error, 2 detection events</a:t>
            </a:r>
          </a:p>
          <a:p>
            <a:r>
              <a:rPr lang="en-US" b="1" dirty="0"/>
              <a:t>t</a:t>
            </a:r>
            <a:r>
              <a:rPr lang="en-US" b="1" dirty="0" smtClean="0"/>
              <a:t>=3 </a:t>
            </a:r>
            <a:r>
              <a:rPr lang="en-US" dirty="0" smtClean="0"/>
              <a:t>No detection events</a:t>
            </a:r>
          </a:p>
          <a:p>
            <a:r>
              <a:rPr lang="en-US" b="1" dirty="0"/>
              <a:t>t</a:t>
            </a:r>
            <a:r>
              <a:rPr lang="en-US" b="1" dirty="0" smtClean="0"/>
              <a:t>=4</a:t>
            </a:r>
            <a:r>
              <a:rPr lang="en-US" dirty="0" smtClean="0"/>
              <a:t> Measurement error, detection</a:t>
            </a:r>
          </a:p>
          <a:p>
            <a:r>
              <a:rPr lang="en-US" b="1" dirty="0"/>
              <a:t>t</a:t>
            </a:r>
            <a:r>
              <a:rPr lang="en-US" b="1" dirty="0" smtClean="0"/>
              <a:t>=5</a:t>
            </a:r>
            <a:r>
              <a:rPr lang="en-US" dirty="0" smtClean="0"/>
              <a:t> Correct measurement, change in parity, detection </a:t>
            </a:r>
          </a:p>
          <a:p>
            <a:endParaRPr lang="en-US" dirty="0"/>
          </a:p>
          <a:p>
            <a:r>
              <a:rPr lang="en-US" b="1" dirty="0" smtClean="0"/>
              <a:t>Now:</a:t>
            </a:r>
            <a:endParaRPr lang="en-US" b="1" dirty="0"/>
          </a:p>
          <a:p>
            <a:r>
              <a:rPr lang="en-US" b="1" dirty="0"/>
              <a:t>t</a:t>
            </a:r>
            <a:r>
              <a:rPr lang="en-US" b="1" dirty="0" smtClean="0"/>
              <a:t>=6</a:t>
            </a:r>
            <a:r>
              <a:rPr lang="en-US" dirty="0" smtClean="0"/>
              <a:t> </a:t>
            </a:r>
            <a:r>
              <a:rPr lang="en-US" b="1" dirty="0" smtClean="0"/>
              <a:t>Direct </a:t>
            </a:r>
            <a:r>
              <a:rPr lang="en-US" dirty="0" smtClean="0"/>
              <a:t>measurement of bits: </a:t>
            </a:r>
          </a:p>
          <a:p>
            <a:r>
              <a:rPr lang="en-US" dirty="0" smtClean="0"/>
              <a:t>Even for imperfect physical measurements no errors remain undetected: Treat measurement errors as data errors.</a:t>
            </a:r>
          </a:p>
          <a:p>
            <a:r>
              <a:rPr lang="en-US" dirty="0" smtClean="0"/>
              <a:t>Final parities are generated from resulting parities.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2520" y="6126480"/>
            <a:ext cx="2743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matched to an edge, but correctly identified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Frame 8"/>
          <p:cNvSpPr/>
          <p:nvPr/>
        </p:nvSpPr>
        <p:spPr>
          <a:xfrm>
            <a:off x="4922520" y="6126480"/>
            <a:ext cx="2743200" cy="646331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flipH="1">
            <a:off x="6431280" y="5729288"/>
            <a:ext cx="365760" cy="39719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20" y="1772914"/>
            <a:ext cx="6873175" cy="39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7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Basics </a:t>
            </a:r>
            <a:r>
              <a:rPr lang="de-CH" dirty="0" err="1"/>
              <a:t>of</a:t>
            </a:r>
            <a:r>
              <a:rPr lang="de-CH" dirty="0"/>
              <a:t> Quantum Error </a:t>
            </a:r>
            <a:r>
              <a:rPr lang="de-CH" dirty="0" err="1"/>
              <a:t>Correction</a:t>
            </a:r>
            <a:endParaRPr lang="de-CH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203650"/>
            <a:ext cx="11290721" cy="45256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Most important differences QEC </a:t>
            </a:r>
            <a:r>
              <a:rPr lang="en-US" u="sng" dirty="0" err="1" smtClean="0"/>
              <a:t>v.s</a:t>
            </a:r>
            <a:r>
              <a:rPr lang="en-US" u="sng" dirty="0" smtClean="0"/>
              <a:t>. CEC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 smtClean="0"/>
              <a:t>No cloning</a:t>
            </a:r>
          </a:p>
          <a:p>
            <a:r>
              <a:rPr lang="en-US" dirty="0" smtClean="0"/>
              <a:t>Continuous errors</a:t>
            </a:r>
          </a:p>
          <a:p>
            <a:r>
              <a:rPr lang="en-US" dirty="0" smtClean="0"/>
              <a:t>Measurement destroys quantum information</a:t>
            </a:r>
          </a:p>
          <a:p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Basics of Quantum error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6613852" cy="3835400"/>
              </a:xfrm>
            </p:spPr>
            <p:txBody>
              <a:bodyPr/>
              <a:lstStyle/>
              <a:p>
                <a:r>
                  <a:rPr lang="en-US" dirty="0" smtClean="0"/>
                  <a:t>Basic CNOT gate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Encoding with a multiple-target CNOT gate</a:t>
                </a:r>
              </a:p>
              <a:p>
                <a:r>
                  <a:rPr lang="en-US" dirty="0"/>
                  <a:t>Multiple qubits for one logical qubit: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CH" i="1">
                            <a:latin typeface="Cambria Math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             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CH" i="1">
                            <a:latin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6613852" cy="3835400"/>
              </a:xfrm>
              <a:blipFill rotWithShape="0">
                <a:blip r:embed="rId2"/>
                <a:stretch>
                  <a:fillRect l="-1659" t="-2703" r="-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441" y="1963471"/>
            <a:ext cx="2016011" cy="1949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635" y="804558"/>
            <a:ext cx="1583624" cy="1047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105" y="678976"/>
            <a:ext cx="1485900" cy="113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57" y="1893888"/>
            <a:ext cx="2862056" cy="499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219" y="3675777"/>
            <a:ext cx="862330" cy="64268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9011920" y="3088640"/>
            <a:ext cx="1127760" cy="544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45299" y="3564758"/>
                <a:ext cx="11305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CH" sz="16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de-CH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600" dirty="0" smtClean="0"/>
                  <a:t> ancillas </a:t>
                </a:r>
                <a:endParaRPr lang="en-US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299" y="3564758"/>
                <a:ext cx="1130501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8602" t="-110909" r="-2688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9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Basics of Quantum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47676" y="1203650"/>
                <a:ext cx="7980708" cy="5435689"/>
              </a:xfrm>
            </p:spPr>
            <p:txBody>
              <a:bodyPr/>
              <a:lstStyle/>
              <a:p>
                <a:r>
                  <a:rPr lang="en-US" dirty="0" smtClean="0"/>
                  <a:t>Matrix notation of basis states and Z-operator</a:t>
                </a: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CH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           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CH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       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  <m:r>
                        <a:rPr lang="de-CH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CH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Parity measurement: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de-CH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=+|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            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de-CH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=+|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de-CH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=−|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            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de-CH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de-CH" i="1">
                          <a:latin typeface="Cambria Math" panose="02040503050406030204" pitchFamily="18" charset="0"/>
                        </a:rPr>
                        <m:t>=−|</m:t>
                      </m:r>
                      <m:d>
                        <m:dPr>
                          <m:begChr m:val=""/>
                          <m:endChr m:val="⟩"/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Eigenvalue of Ẑ</a:t>
                </a:r>
                <a:r>
                  <a:rPr lang="en-US" baseline="-25000" dirty="0"/>
                  <a:t>1</a:t>
                </a:r>
                <a:r>
                  <a:rPr lang="en-US" dirty="0"/>
                  <a:t>Ẑ</a:t>
                </a:r>
                <a:r>
                  <a:rPr lang="en-US" baseline="-25000" dirty="0"/>
                  <a:t>2</a:t>
                </a:r>
                <a:r>
                  <a:rPr lang="en-US" dirty="0"/>
                  <a:t> operator mapped onto </a:t>
                </a:r>
                <a:r>
                  <a:rPr lang="en-US" dirty="0" err="1"/>
                  <a:t>ancilla</a:t>
                </a:r>
                <a:r>
                  <a:rPr lang="en-US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endParaRPr lang="de-CH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47676" y="1203650"/>
                <a:ext cx="7980708" cy="5435689"/>
              </a:xfrm>
              <a:blipFill rotWithShape="0">
                <a:blip r:embed="rId2"/>
                <a:stretch>
                  <a:fillRect l="-1374" t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384" y="4393095"/>
            <a:ext cx="3406175" cy="17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3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Controlled-NOT (CNOT)</a:t>
            </a:r>
            <a:r>
              <a:rPr lang="de-CH" dirty="0"/>
              <a:t> </a:t>
            </a:r>
            <a:r>
              <a:rPr lang="en-US" dirty="0"/>
              <a:t>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86823" y="2082089"/>
                <a:ext cx="11290300" cy="532071"/>
              </a:xfrm>
            </p:spPr>
            <p:txBody>
              <a:bodyPr/>
              <a:lstStyle/>
              <a:p>
                <a:r>
                  <a:rPr lang="en-US" dirty="0"/>
                  <a:t>Eigenvalue of Ẑ</a:t>
                </a:r>
                <a:r>
                  <a:rPr lang="en-US" baseline="-25000" dirty="0"/>
                  <a:t>1</a:t>
                </a:r>
                <a:r>
                  <a:rPr lang="en-US" dirty="0"/>
                  <a:t>Ẑ</a:t>
                </a:r>
                <a:r>
                  <a:rPr lang="en-US" baseline="-25000" dirty="0"/>
                  <a:t>2</a:t>
                </a:r>
                <a:r>
                  <a:rPr lang="en-US" dirty="0"/>
                  <a:t> operator mapped onto ancilla qubit</a:t>
                </a:r>
              </a:p>
              <a:p>
                <a:pPr marL="0" indent="0">
                  <a:buNone/>
                </a:pPr>
                <a:r>
                  <a:rPr lang="de-CH" dirty="0"/>
                  <a:t> </a:t>
                </a:r>
              </a:p>
              <a:p>
                <a:pPr marL="0" indent="0">
                  <a:buNone/>
                </a:pPr>
                <a:r>
                  <a:rPr lang="de-CH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de-CH" i="1">
                        <a:latin typeface="Cambria Math" panose="02040503050406030204" pitchFamily="18" charset="0"/>
                      </a:rPr>
                      <m:t>⊗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𝟙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de-CH" i="1">
                        <a:latin typeface="Cambria Math" panose="02040503050406030204" pitchFamily="18" charset="0"/>
                      </a:rPr>
                      <m:t>⊗</m:t>
                    </m:r>
                    <m:acc>
                      <m:accPr>
                        <m:chr m:val="̂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acc>
                    <m:r>
                      <a:rPr lang="de-CH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  <m:r>
                          <a:rPr lang="de-CH" i="1">
                            <a:latin typeface="Cambria Math" panose="02040503050406030204" pitchFamily="18" charset="0"/>
                          </a:rPr>
                          <m:t>  </m:t>
                        </m:r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  <m:r>
                          <a:rPr lang="de-CH" i="1">
                            <a:latin typeface="Cambria Math" panose="02040503050406030204" pitchFamily="18" charset="0"/>
                          </a:rPr>
                          <m:t>  </m:t>
                        </m:r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  <m:r>
                          <a:rPr lang="de-CH" i="1">
                            <a:latin typeface="Cambria Math" panose="02040503050406030204" pitchFamily="18" charset="0"/>
                          </a:rPr>
                          <m:t>  </m:t>
                        </m:r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de-CH" dirty="0"/>
              </a:p>
              <a:p>
                <a:endParaRPr lang="de-CH" dirty="0"/>
              </a:p>
            </p:txBody>
          </p:sp>
        </mc:Choice>
        <mc:Fallback xmlns="">
          <p:sp>
            <p:nvSpPr>
              <p:cNvPr id="7" name="Tex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86823" y="2082089"/>
                <a:ext cx="11290300" cy="532071"/>
              </a:xfrm>
              <a:blipFill rotWithShape="0">
                <a:blip r:embed="rId2"/>
                <a:stretch>
                  <a:fillRect l="-972" t="-19540" b="-37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449" y="2614160"/>
            <a:ext cx="3881567" cy="20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2057400"/>
                <a:ext cx="6242147" cy="427808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Realized as combination of controlled phase (CZ) gate and </a:t>
                </a:r>
                <a:r>
                  <a:rPr lang="en-US" sz="2800" dirty="0" err="1"/>
                  <a:t>Hadamards</a:t>
                </a:r>
                <a:r>
                  <a:rPr lang="en-US" sz="2800" dirty="0"/>
                  <a:t> or </a:t>
                </a:r>
                <a:r>
                  <a:rPr lang="de-CH" sz="2800" dirty="0"/>
                  <a:t>Y</a:t>
                </a:r>
                <a:r>
                  <a:rPr lang="de-CH" sz="2800" baseline="-25000" dirty="0"/>
                  <a:t>±</a:t>
                </a:r>
                <a:r>
                  <a:rPr lang="el-GR" sz="2800" baseline="-25000" dirty="0"/>
                  <a:t>π</a:t>
                </a:r>
                <a:r>
                  <a:rPr lang="de-CH" sz="2800" baseline="-25000" dirty="0"/>
                  <a:t>/2</a:t>
                </a:r>
                <a:endParaRPr lang="de-CH" sz="2800" dirty="0"/>
              </a:p>
              <a:p>
                <a:pPr>
                  <a:lnSpc>
                    <a:spcPct val="150000"/>
                  </a:lnSpc>
                </a:pPr>
                <a:r>
                  <a:rPr lang="de-CH" sz="2800" dirty="0" err="1"/>
                  <a:t>Hadamard</a:t>
                </a:r>
                <a:r>
                  <a:rPr lang="de-CH" sz="2800" dirty="0"/>
                  <a:t>:</a:t>
                </a:r>
                <a14:m>
                  <m:oMath xmlns:m="http://schemas.openxmlformats.org/officeDocument/2006/math">
                    <m:r>
                      <a:rPr lang="de-CH" sz="28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de-CH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de-CH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CH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de-CH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CH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CH" sz="28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CH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de-CH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CH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CH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CH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CH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CH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CH" sz="2800" dirty="0"/>
              </a:p>
              <a:p>
                <a:pPr>
                  <a:lnSpc>
                    <a:spcPct val="150000"/>
                  </a:lnSpc>
                </a:pPr>
                <a:r>
                  <a:rPr lang="de-CH" sz="2800" dirty="0"/>
                  <a:t>Y</a:t>
                </a:r>
                <a:r>
                  <a:rPr lang="de-CH" sz="2800" baseline="-25000" dirty="0"/>
                  <a:t>±</a:t>
                </a:r>
                <a:r>
                  <a:rPr lang="el-GR" sz="2800" baseline="-25000" dirty="0"/>
                  <a:t>π</a:t>
                </a:r>
                <a:r>
                  <a:rPr lang="de-CH" sz="2800" baseline="-25000" dirty="0"/>
                  <a:t>/2</a:t>
                </a:r>
                <a:r>
                  <a:rPr lang="de-CH" sz="2800" dirty="0"/>
                  <a:t>:</a:t>
                </a:r>
                <a14:m>
                  <m:oMath xmlns:m="http://schemas.openxmlformats.org/officeDocument/2006/math">
                    <m:r>
                      <a:rPr lang="de-CH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de-CH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de-CH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de-CH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CH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de-CH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de-CH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b>
                      <m:sup>
                        <m:r>
                          <a:rPr lang="de-CH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de-CH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CH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CH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de-CH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CH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CH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CH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CH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CH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CH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CH" baseline="-25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de-DE" baseline="-25000" dirty="0"/>
              </a:p>
            </p:txBody>
          </p:sp>
        </mc:Choice>
        <mc:Fallback xmlns="">
          <p:sp>
            <p:nvSpPr>
              <p:cNvPr id="4" name="Text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2057400"/>
                <a:ext cx="6242147" cy="4278086"/>
              </a:xfrm>
              <a:blipFill rotWithShape="0">
                <a:blip r:embed="rId2"/>
                <a:stretch>
                  <a:fillRect l="-2051" r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Controlled-NOT (CNOT)</a:t>
            </a:r>
            <a:r>
              <a:rPr lang="de-CH" dirty="0"/>
              <a:t> </a:t>
            </a:r>
            <a:r>
              <a:rPr lang="en-US" dirty="0"/>
              <a:t>gate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40" y="2975696"/>
            <a:ext cx="4414470" cy="107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Basics </a:t>
            </a:r>
            <a:r>
              <a:rPr lang="de-CH" dirty="0" err="1"/>
              <a:t>of</a:t>
            </a:r>
            <a:r>
              <a:rPr lang="de-CH" dirty="0"/>
              <a:t> Quantum Error </a:t>
            </a:r>
            <a:r>
              <a:rPr lang="de-CH" dirty="0" err="1"/>
              <a:t>Correction</a:t>
            </a:r>
            <a:endParaRPr lang="de-CH" dirty="0"/>
          </a:p>
          <a:p>
            <a:pPr lvl="0"/>
            <a:r>
              <a:rPr lang="en-US" sz="2800" b="0" u="sng" dirty="0"/>
              <a:t>Example of </a:t>
            </a:r>
            <a:r>
              <a:rPr lang="en-US" sz="2800" b="0" u="sng" dirty="0" smtClean="0"/>
              <a:t>QEC:</a:t>
            </a:r>
          </a:p>
          <a:p>
            <a:pPr lvl="0"/>
            <a:endParaRPr lang="en-US" sz="2800" b="0" u="sng" dirty="0"/>
          </a:p>
          <a:p>
            <a:pPr lvl="0"/>
            <a:endParaRPr lang="en-US" sz="2800" b="0" u="sng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388" y="1572982"/>
            <a:ext cx="7990624" cy="26064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8693" y="4476224"/>
            <a:ext cx="11439946" cy="243570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Single qubit is encoded into three qubits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Qubits sent along a </a:t>
            </a:r>
            <a:r>
              <a:rPr lang="en-US" sz="1800" b="1" dirty="0" smtClean="0"/>
              <a:t>noisy channel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Introduction of further qubits (</a:t>
            </a:r>
            <a:r>
              <a:rPr lang="en-US" sz="1800" dirty="0" err="1" smtClean="0"/>
              <a:t>ancilla</a:t>
            </a:r>
            <a:r>
              <a:rPr lang="en-US" sz="1800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CNOT gates and </a:t>
            </a:r>
            <a:r>
              <a:rPr lang="en-US" sz="1800" dirty="0" err="1" smtClean="0"/>
              <a:t>ancilla</a:t>
            </a:r>
            <a:r>
              <a:rPr lang="en-US" sz="1800" dirty="0" smtClean="0"/>
              <a:t> measurement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State correction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Single qubit is regained by decoding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447254" y="1508337"/>
            <a:ext cx="166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Steane</a:t>
            </a:r>
            <a:r>
              <a:rPr lang="en-US" dirty="0" smtClean="0"/>
              <a:t>, 2000)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97" y="3591844"/>
            <a:ext cx="862330" cy="642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840" y="3357561"/>
            <a:ext cx="1442209" cy="1125626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 flipH="1">
            <a:off x="2554815" y="3347928"/>
            <a:ext cx="287445" cy="32134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763" y="3788342"/>
            <a:ext cx="1564640" cy="275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4" y="2110953"/>
            <a:ext cx="1294558" cy="327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805118" y="881252"/>
            <a:ext cx="355790" cy="2767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71880" y="615785"/>
            <a:ext cx="1887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CNOT with data qubits on </a:t>
            </a:r>
            <a:r>
              <a:rPr lang="en-US" sz="1600" dirty="0" err="1" smtClean="0"/>
              <a:t>ancilla</a:t>
            </a:r>
            <a:r>
              <a:rPr lang="en-US" sz="1600" dirty="0" smtClean="0"/>
              <a:t> qubits results in 8 possible states: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6243" y="244641"/>
            <a:ext cx="2319690" cy="16579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87807" y="4458083"/>
            <a:ext cx="397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Ancilla</a:t>
            </a:r>
            <a:r>
              <a:rPr lang="en-US" sz="1600" dirty="0" smtClean="0"/>
              <a:t> measurement in basis 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9679" y="4466835"/>
            <a:ext cx="877538" cy="321050"/>
          </a:xfrm>
          <a:prstGeom prst="rect">
            <a:avLst/>
          </a:prstGeom>
        </p:spPr>
      </p:pic>
      <p:sp>
        <p:nvSpPr>
          <p:cNvPr id="21" name="Up Arrow 20"/>
          <p:cNvSpPr/>
          <p:nvPr/>
        </p:nvSpPr>
        <p:spPr>
          <a:xfrm>
            <a:off x="7584531" y="3788342"/>
            <a:ext cx="45719" cy="879959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8110" y="4875519"/>
            <a:ext cx="3672841" cy="103766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V="1">
            <a:off x="6400800" y="809470"/>
            <a:ext cx="971080" cy="112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7360" y="3651102"/>
            <a:ext cx="731279" cy="3791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6818" y="3939129"/>
            <a:ext cx="563549" cy="3430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543933" y="3358829"/>
            <a:ext cx="3251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Failure probability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ith correction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ithout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Error propagation and identification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4845" y="4132884"/>
            <a:ext cx="3397766" cy="20486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u="sng" dirty="0" smtClean="0"/>
              <a:t>Corresponding Connectivity graph </a:t>
            </a:r>
            <a:endParaRPr lang="en-US" sz="1800" u="sng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possible patterns of detection events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Resulting detection errors will recover the input data qubit state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1118148"/>
            <a:ext cx="5324410" cy="4911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2582" y="1157995"/>
            <a:ext cx="162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8732" y="5732133"/>
            <a:ext cx="162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feld 16"/>
          <p:cNvSpPr txBox="1"/>
          <p:nvPr/>
        </p:nvSpPr>
        <p:spPr>
          <a:xfrm>
            <a:off x="8185365" y="6104432"/>
            <a:ext cx="178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Kelly et. al.,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5967" y="1444930"/>
            <a:ext cx="4819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Circuit for a repetition code with three cycles</a:t>
            </a:r>
          </a:p>
          <a:p>
            <a:endParaRPr lang="en-US" u="sng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Horizontal error propagation with time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Vertical error propagation with gates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Error on measurement qubit is detected in two rounds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Data error before CNOT gates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Data error between CNOT gates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Data error after last round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2611" y="1118148"/>
            <a:ext cx="1662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13500" y="3624349"/>
            <a:ext cx="45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67" y="4425136"/>
            <a:ext cx="1895783" cy="2342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836" y="4122586"/>
            <a:ext cx="109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Reminder</a:t>
            </a:r>
            <a:endParaRPr lang="en-US" u="sng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069085" y="1810693"/>
            <a:ext cx="1273526" cy="860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065006" y="2752253"/>
            <a:ext cx="3069125" cy="87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7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smtClean="0"/>
              <a:t>Outline</a:t>
            </a:r>
          </a:p>
          <a:p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 smtClean="0"/>
              <a:t>Introduction</a:t>
            </a:r>
            <a:endParaRPr lang="de-CH" dirty="0" smtClean="0"/>
          </a:p>
          <a:p>
            <a:r>
              <a:rPr lang="de-CH" dirty="0" smtClean="0"/>
              <a:t>Basics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Classical</a:t>
            </a:r>
            <a:r>
              <a:rPr lang="de-CH" dirty="0" smtClean="0"/>
              <a:t> Error </a:t>
            </a:r>
            <a:r>
              <a:rPr lang="de-CH" dirty="0" err="1" smtClean="0"/>
              <a:t>Correction</a:t>
            </a:r>
            <a:r>
              <a:rPr lang="de-CH" dirty="0" smtClean="0"/>
              <a:t> </a:t>
            </a:r>
          </a:p>
          <a:p>
            <a:r>
              <a:rPr lang="de-CH" dirty="0" err="1" smtClean="0"/>
              <a:t>Classical</a:t>
            </a:r>
            <a:r>
              <a:rPr lang="de-CH" dirty="0" smtClean="0"/>
              <a:t> Repetition Code </a:t>
            </a:r>
            <a:r>
              <a:rPr lang="de-CH" dirty="0" err="1" smtClean="0"/>
              <a:t>and</a:t>
            </a:r>
            <a:r>
              <a:rPr lang="de-CH" dirty="0" smtClean="0"/>
              <a:t> Error </a:t>
            </a:r>
            <a:r>
              <a:rPr lang="de-CH" dirty="0" err="1" smtClean="0"/>
              <a:t>graphs</a:t>
            </a:r>
            <a:endParaRPr lang="de-CH" dirty="0" smtClean="0"/>
          </a:p>
          <a:p>
            <a:r>
              <a:rPr lang="de-CH" dirty="0" smtClean="0"/>
              <a:t>Basics </a:t>
            </a:r>
            <a:r>
              <a:rPr lang="de-CH" dirty="0" err="1" smtClean="0"/>
              <a:t>of</a:t>
            </a:r>
            <a:r>
              <a:rPr lang="de-CH" dirty="0" smtClean="0"/>
              <a:t> Quantum Error </a:t>
            </a:r>
            <a:r>
              <a:rPr lang="de-CH" dirty="0" err="1" smtClean="0"/>
              <a:t>Correction</a:t>
            </a:r>
            <a:endParaRPr lang="de-CH" dirty="0" smtClean="0"/>
          </a:p>
          <a:p>
            <a:r>
              <a:rPr lang="de-CH" dirty="0" smtClean="0"/>
              <a:t>Error Propagation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Identification</a:t>
            </a:r>
            <a:endParaRPr lang="de-CH" dirty="0"/>
          </a:p>
          <a:p>
            <a:r>
              <a:rPr lang="de-CH" dirty="0" smtClean="0"/>
              <a:t>Experimental Setup</a:t>
            </a:r>
          </a:p>
          <a:p>
            <a:r>
              <a:rPr lang="de-CH" dirty="0" err="1" smtClean="0"/>
              <a:t>Results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30664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-3032" r="154" b="34680"/>
          <a:stretch/>
        </p:blipFill>
        <p:spPr>
          <a:xfrm>
            <a:off x="5183188" y="769311"/>
            <a:ext cx="6172200" cy="4873625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447254" y="2057400"/>
            <a:ext cx="4460648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 far realized: 1D array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Corrects only X errors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Alternating data qubits (blue) and measurement (ancilla) qubits (green)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/>
              <a:t>n</a:t>
            </a:r>
            <a:r>
              <a:rPr lang="en-US" sz="1800" baseline="30000" dirty="0"/>
              <a:t>th</a:t>
            </a:r>
            <a:r>
              <a:rPr lang="en-US" sz="1800" dirty="0"/>
              <a:t> order fault tolerant for </a:t>
            </a:r>
            <a:br>
              <a:rPr lang="en-US" sz="1800" dirty="0"/>
            </a:br>
            <a:r>
              <a:rPr lang="en-US" sz="1800" dirty="0"/>
              <a:t>4</a:t>
            </a:r>
            <a:r>
              <a:rPr lang="en-US" sz="1800" i="1" dirty="0"/>
              <a:t>n</a:t>
            </a:r>
            <a:r>
              <a:rPr lang="en-US" sz="1800" dirty="0"/>
              <a:t>+1 qubits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idea: 2D checkerboard pattern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Corrects X and Z errors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/>
              <a:t>n</a:t>
            </a:r>
            <a:r>
              <a:rPr lang="en-US" sz="1800" baseline="30000" dirty="0"/>
              <a:t>th</a:t>
            </a:r>
            <a:r>
              <a:rPr lang="en-US" sz="1800" dirty="0"/>
              <a:t> order fault tolerant for </a:t>
            </a:r>
            <a:br>
              <a:rPr lang="en-US" sz="1800" dirty="0"/>
            </a:br>
            <a:r>
              <a:rPr lang="en-US" sz="1800" dirty="0"/>
              <a:t>(4</a:t>
            </a:r>
            <a:r>
              <a:rPr lang="en-US" sz="1800" i="1" dirty="0"/>
              <a:t>n</a:t>
            </a:r>
            <a:r>
              <a:rPr lang="en-US" sz="1800" dirty="0"/>
              <a:t>+1)² qubits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226193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Quantum repetition Code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1203650"/>
            <a:ext cx="8135678" cy="3416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platzhalt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47610" y="4620286"/>
                <a:ext cx="11290300" cy="15632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Initialization: </a:t>
                </a:r>
              </a:p>
              <a:p>
                <a:r>
                  <a:rPr lang="en-US" dirty="0"/>
                  <a:t>Data qubits in superposition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endParaRPr lang="de-CH" dirty="0"/>
              </a:p>
              <a:p>
                <a:r>
                  <a:rPr lang="de-CH" dirty="0"/>
                  <a:t>Measurement qubits all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47610" y="4620286"/>
                <a:ext cx="11290300" cy="1563234"/>
              </a:xfrm>
              <a:blipFill rotWithShape="0">
                <a:blip r:embed="rId3"/>
                <a:stretch>
                  <a:fillRect l="-1079" t="-6641" b="-7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90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1203650"/>
            <a:ext cx="8135678" cy="3416636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47610" y="4620286"/>
            <a:ext cx="11290300" cy="1563234"/>
          </a:xfrm>
        </p:spPr>
        <p:txBody>
          <a:bodyPr/>
          <a:lstStyle/>
          <a:p>
            <a:r>
              <a:rPr lang="en-US" dirty="0"/>
              <a:t>Parity measurement of neighboring data qubits</a:t>
            </a:r>
          </a:p>
          <a:p>
            <a:r>
              <a:rPr lang="en-US" dirty="0"/>
              <a:t>Measurement qubits are read out</a:t>
            </a:r>
          </a:p>
          <a:p>
            <a:r>
              <a:rPr lang="en-US" dirty="0"/>
              <a:t>Cycle repeated several times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Quantum repetition Code</a:t>
            </a:r>
          </a:p>
        </p:txBody>
      </p:sp>
    </p:spTree>
    <p:extLst>
      <p:ext uri="{BB962C8B-B14F-4D97-AF65-F5344CB8AC3E}">
        <p14:creationId xmlns:p14="http://schemas.microsoft.com/office/powerpoint/2010/main" val="293518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Quantum repetition Code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1203650"/>
            <a:ext cx="8135678" cy="3416636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47610" y="4620286"/>
            <a:ext cx="11290300" cy="1563234"/>
          </a:xfrm>
        </p:spPr>
        <p:txBody>
          <a:bodyPr/>
          <a:lstStyle/>
          <a:p>
            <a:r>
              <a:rPr lang="en-US" dirty="0"/>
              <a:t>Data qubits are read out</a:t>
            </a:r>
          </a:p>
          <a:p>
            <a:r>
              <a:rPr lang="en-US" dirty="0"/>
              <a:t>Error correction by minimum-weight perfect matching </a:t>
            </a:r>
          </a:p>
        </p:txBody>
      </p:sp>
    </p:spTree>
    <p:extLst>
      <p:ext uri="{BB962C8B-B14F-4D97-AF65-F5344CB8AC3E}">
        <p14:creationId xmlns:p14="http://schemas.microsoft.com/office/powerpoint/2010/main" val="36991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Preservation of quantum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5189727" cy="3835400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2000" dirty="0"/>
                  <a:t>Initialize data qubits in GHZ state</a:t>
                </a:r>
                <a:r>
                  <a:rPr lang="de-DE" sz="2000" dirty="0"/>
                  <a:t/>
                </a:r>
                <a:br>
                  <a:rPr lang="de-DE" sz="20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 smtClean="0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+|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111</m:t>
                            </m:r>
                          </m:e>
                        </m:d>
                      </m:e>
                    </m:d>
                  </m:oMath>
                </a14:m>
                <a:endParaRPr lang="de-DE" sz="2000" dirty="0"/>
              </a:p>
              <a:p>
                <a:pPr>
                  <a:lnSpc>
                    <a:spcPct val="200000"/>
                  </a:lnSpc>
                </a:pPr>
                <a:r>
                  <a:rPr lang="en-US" sz="2000" dirty="0"/>
                  <a:t>2 cycles of repetition code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000" dirty="0"/>
                  <a:t>Quantum state tomography – density matrix </a:t>
                </a:r>
                <a:r>
                  <a:rPr lang="el-GR" sz="2000" dirty="0"/>
                  <a:t>ρ</a:t>
                </a:r>
                <a:endParaRPr lang="de-DE" sz="2000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5189727" cy="3835400"/>
              </a:xfrm>
              <a:blipFill rotWithShape="0">
                <a:blip r:embed="rId2"/>
                <a:stretch>
                  <a:fillRect l="-1056" r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Bildplatzhalt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13" y="1054537"/>
            <a:ext cx="4400262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Preservation of quantum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5189727" cy="3835400"/>
              </a:xfrm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2000" dirty="0"/>
                  <a:t>Fidelity: 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𝑖𝑑𝑒𝑎𝑙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200000"/>
                  </a:lnSpc>
                </a:pPr>
                <a:r>
                  <a:rPr lang="en-US" sz="2000" dirty="0"/>
                  <a:t>In general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200000"/>
                  </a:lnSpc>
                </a:pPr>
                <a:r>
                  <a:rPr lang="en-US" sz="2000" b="0" dirty="0"/>
                  <a:t>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&gt;50%</m:t>
                    </m:r>
                  </m:oMath>
                </a14:m>
                <a:r>
                  <a:rPr lang="en-US" sz="2000" dirty="0"/>
                  <a:t>: genuine entanglement</a:t>
                </a:r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47675" y="1893888"/>
                <a:ext cx="5189727" cy="3835400"/>
              </a:xfrm>
              <a:blipFill rotWithShape="0">
                <a:blip r:embed="rId2"/>
                <a:stretch>
                  <a:fillRect l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Bildplatzhalt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13" y="1054537"/>
            <a:ext cx="4400262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18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Logical state preservation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47610" y="5058561"/>
            <a:ext cx="11290300" cy="955952"/>
          </a:xfrm>
        </p:spPr>
        <p:txBody>
          <a:bodyPr/>
          <a:lstStyle/>
          <a:p>
            <a:r>
              <a:rPr lang="de-DE" dirty="0"/>
              <a:t>90‘000 </a:t>
            </a:r>
            <a:r>
              <a:rPr lang="en-US" dirty="0"/>
              <a:t>repetitions for each </a:t>
            </a:r>
            <a:r>
              <a:rPr lang="de-DE" dirty="0"/>
              <a:t>k </a:t>
            </a:r>
            <a:r>
              <a:rPr lang="el-GR" dirty="0"/>
              <a:t>ϵ</a:t>
            </a:r>
            <a:r>
              <a:rPr lang="de-DE" dirty="0"/>
              <a:t> {1,…8} </a:t>
            </a:r>
            <a:r>
              <a:rPr lang="en-US" dirty="0"/>
              <a:t>and each </a:t>
            </a:r>
            <a:r>
              <a:rPr lang="en-US" dirty="0" err="1"/>
              <a:t>inital</a:t>
            </a:r>
            <a:r>
              <a:rPr lang="en-US" dirty="0"/>
              <a:t> logical value</a:t>
            </a:r>
          </a:p>
          <a:p>
            <a:r>
              <a:rPr lang="en-US" dirty="0"/>
              <a:t>Test for each, if logical state is preserved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/>
          <a:stretch/>
        </p:blipFill>
        <p:spPr>
          <a:xfrm>
            <a:off x="2687215" y="1566718"/>
            <a:ext cx="7198933" cy="2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Failure rates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47254" y="5906616"/>
            <a:ext cx="11290300" cy="477976"/>
          </a:xfrm>
        </p:spPr>
        <p:txBody>
          <a:bodyPr/>
          <a:lstStyle/>
          <a:p>
            <a:r>
              <a:rPr lang="en-US" dirty="0"/>
              <a:t>Overall failure rate between 3.350% and 2.300% (after optimizations)</a:t>
            </a:r>
          </a:p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8105469" y="4090831"/>
            <a:ext cx="178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Kelly et. al., 2015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75" y="1203650"/>
            <a:ext cx="8947014" cy="41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9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8" y="1918077"/>
            <a:ext cx="4990109" cy="318059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0" i="1" smtClean="0">
                                <a:latin typeface="Cambria Math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more robust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0" i="1" smtClean="0">
                                <a:latin typeface="Cambria Math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Bit flips applied to data qubits after each cycle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Fidelity for each goes to 0.5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Idle data qubit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: fidelity goes to 0</a:t>
                </a: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  <a:blipFill rotWithShape="0">
                <a:blip r:embed="rId3"/>
                <a:stretch>
                  <a:fillRect l="-1221" t="-13760" r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Fidelity of repetition code</a:t>
            </a:r>
          </a:p>
        </p:txBody>
      </p:sp>
    </p:spTree>
    <p:extLst>
      <p:ext uri="{BB962C8B-B14F-4D97-AF65-F5344CB8AC3E}">
        <p14:creationId xmlns:p14="http://schemas.microsoft.com/office/powerpoint/2010/main" val="1672080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8" y="1918077"/>
            <a:ext cx="4990109" cy="318059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How rapidly are errors suppressed as qubits are added to system?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Theory: </a:t>
                </a:r>
                <a:br>
                  <a:rPr lang="en-US" dirty="0"/>
                </a:br>
                <a:r>
                  <a:rPr lang="en-US" dirty="0"/>
                  <a:t>Logical error rate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195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	</a:t>
                </a:r>
                <a:r>
                  <a:rPr lang="en-US" sz="1800" dirty="0">
                    <a:ea typeface="Cambria Math" panose="02040503050406030204" pitchFamily="18" charset="0"/>
                  </a:rPr>
                  <a:t>(n: order of fault tolerance)</a:t>
                </a:r>
                <a:r>
                  <a:rPr lang="de-DE" sz="1800" dirty="0">
                    <a:ea typeface="Cambria Math" panose="02040503050406030204" pitchFamily="18" charset="0"/>
                  </a:rPr>
                  <a:t/>
                </a:r>
                <a:br>
                  <a:rPr lang="de-DE" sz="1800" dirty="0">
                    <a:ea typeface="Cambria Math" panose="02040503050406030204" pitchFamily="18" charset="0"/>
                  </a:rPr>
                </a:br>
                <a:endParaRPr lang="de-DE" sz="18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tabLst>
                    <a:tab pos="36195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For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el-GR" dirty="0"/>
                  <a:t>Λ</a:t>
                </a:r>
                <a:r>
                  <a:rPr lang="de-DE" dirty="0"/>
                  <a:t> &gt; 1 </a:t>
                </a:r>
                <a:r>
                  <a:rPr lang="en-US" dirty="0"/>
                  <a:t>errors are increasingly suppressed</a:t>
                </a: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  <a:blipFill rotWithShape="0">
                <a:blip r:embed="rId3"/>
                <a:stretch>
                  <a:fillRect l="-1221" t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Error suppression factor </a:t>
            </a:r>
            <a:r>
              <a:rPr lang="el-GR" dirty="0"/>
              <a:t>Λ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81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257299"/>
            <a:ext cx="6981825" cy="43291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Quantum error correction as protection of a quantum state from </a:t>
            </a:r>
            <a:r>
              <a:rPr lang="en-US" sz="2000" b="1" dirty="0" smtClean="0"/>
              <a:t>environment-induced errors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Experiments have demonstrated </a:t>
            </a:r>
            <a:r>
              <a:rPr lang="en-US" sz="2000" b="1" dirty="0" smtClean="0"/>
              <a:t>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order tolerance </a:t>
            </a:r>
            <a:r>
              <a:rPr lang="en-US" sz="2000" dirty="0" smtClean="0"/>
              <a:t>against one error type (</a:t>
            </a:r>
            <a:r>
              <a:rPr lang="en-US" sz="2000" b="1" dirty="0" smtClean="0"/>
              <a:t>NMR</a:t>
            </a:r>
            <a:r>
              <a:rPr lang="en-US" sz="2000" dirty="0" smtClean="0"/>
              <a:t>) or multiple types (</a:t>
            </a:r>
            <a:r>
              <a:rPr lang="en-US" sz="2000" b="1" dirty="0" smtClean="0"/>
              <a:t>ion </a:t>
            </a:r>
            <a:r>
              <a:rPr lang="en-US" sz="2000" b="1" dirty="0"/>
              <a:t>traps, superconducting </a:t>
            </a:r>
            <a:r>
              <a:rPr lang="en-US" sz="2000" b="1" dirty="0" smtClean="0"/>
              <a:t>circuits</a:t>
            </a:r>
            <a:r>
              <a:rPr lang="en-US" sz="2000" dirty="0" smtClean="0"/>
              <a:t>) in a single 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Need for preservation of quantum information throughout computation: </a:t>
            </a:r>
            <a:r>
              <a:rPr lang="en-US" sz="2000" b="1" dirty="0" smtClean="0"/>
              <a:t>multiple cycles </a:t>
            </a:r>
            <a:r>
              <a:rPr lang="en-US" sz="2000" dirty="0" smtClean="0"/>
              <a:t>of correction.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Reference paper </a:t>
            </a:r>
            <a:r>
              <a:rPr lang="de-DE" sz="2000" dirty="0"/>
              <a:t>Kelly et. al., </a:t>
            </a:r>
            <a:r>
              <a:rPr lang="de-DE" sz="2000" dirty="0" smtClean="0"/>
              <a:t>2015 :</a:t>
            </a:r>
            <a:endParaRPr lang="de-DE" sz="1600" b="1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21" y="4817577"/>
            <a:ext cx="4986081" cy="1644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2347" y="5586412"/>
            <a:ext cx="483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 figures are taken or adapted from </a:t>
            </a:r>
            <a:r>
              <a:rPr lang="de-DE" sz="1600" dirty="0"/>
              <a:t>Kelly et. al., 2015 </a:t>
            </a:r>
            <a:r>
              <a:rPr lang="de-DE" sz="1600" dirty="0" smtClean="0"/>
              <a:t>, </a:t>
            </a:r>
            <a:r>
              <a:rPr lang="de-DE" sz="1600" dirty="0" err="1" smtClean="0"/>
              <a:t>if</a:t>
            </a:r>
            <a:r>
              <a:rPr lang="de-DE" sz="1600" dirty="0" smtClean="0"/>
              <a:t> not </a:t>
            </a:r>
            <a:r>
              <a:rPr lang="de-DE" sz="1600" dirty="0" err="1" smtClean="0"/>
              <a:t>denoted</a:t>
            </a:r>
            <a:r>
              <a:rPr lang="de-DE" sz="1600" dirty="0" smtClean="0"/>
              <a:t> </a:t>
            </a:r>
            <a:r>
              <a:rPr lang="de-DE" sz="1600" dirty="0" err="1" smtClean="0"/>
              <a:t>otherwise</a:t>
            </a:r>
            <a:r>
              <a:rPr lang="de-DE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10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8" y="1918077"/>
            <a:ext cx="4990109" cy="318059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  <a:tabLst>
                    <a:tab pos="361950" algn="l"/>
                  </a:tabLst>
                </a:pPr>
                <a:r>
                  <a:rPr lang="el-GR" dirty="0"/>
                  <a:t>Λ</a:t>
                </a:r>
                <a:r>
                  <a:rPr lang="de-DE" dirty="0"/>
                  <a:t> </a:t>
                </a:r>
                <a:r>
                  <a:rPr lang="en-US" dirty="0"/>
                  <a:t>expected to converge to constant after long time/high cycle number</a:t>
                </a:r>
                <a:r>
                  <a:rPr lang="de-DE" dirty="0"/>
                  <a:t/>
                </a:r>
                <a:br>
                  <a:rPr lang="de-DE" dirty="0"/>
                </a:br>
                <a:endParaRPr lang="de-DE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tabLst>
                    <a:tab pos="36195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Here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type m:val="skw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≈3.2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endParaRPr lang="de-DE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tabLst>
                    <a:tab pos="36195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Authors very careful about their statements here – need more (larger) experiments</a:t>
                </a: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4213" cy="3811588"/>
              </a:xfrm>
              <a:blipFill rotWithShape="0">
                <a:blip r:embed="rId3"/>
                <a:stretch>
                  <a:fillRect l="-1221" t="-1760" r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Error suppression factor </a:t>
            </a:r>
            <a:r>
              <a:rPr lang="el-GR" dirty="0"/>
              <a:t>Λ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98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CH" dirty="0"/>
              <a:t>Quantum </a:t>
            </a:r>
            <a:r>
              <a:rPr lang="de-CH" dirty="0" err="1"/>
              <a:t>errors</a:t>
            </a:r>
            <a:r>
              <a:rPr lang="de-CH" dirty="0"/>
              <a:t> </a:t>
            </a:r>
            <a:r>
              <a:rPr lang="de-CH" dirty="0" err="1"/>
              <a:t>detected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parity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endParaRPr lang="de-CH" dirty="0"/>
          </a:p>
          <a:p>
            <a:pPr>
              <a:lnSpc>
                <a:spcPct val="200000"/>
              </a:lnSpc>
            </a:pPr>
            <a:r>
              <a:rPr lang="de-CH" dirty="0"/>
              <a:t>Quantum </a:t>
            </a:r>
            <a:r>
              <a:rPr lang="de-CH" dirty="0" err="1"/>
              <a:t>states</a:t>
            </a:r>
            <a:r>
              <a:rPr lang="de-CH" dirty="0"/>
              <a:t> </a:t>
            </a:r>
            <a:r>
              <a:rPr lang="de-CH" dirty="0" err="1"/>
              <a:t>preserved</a:t>
            </a:r>
            <a:endParaRPr lang="de-CH" dirty="0"/>
          </a:p>
          <a:p>
            <a:pPr>
              <a:lnSpc>
                <a:spcPct val="200000"/>
              </a:lnSpc>
            </a:pPr>
            <a:r>
              <a:rPr lang="de-CH" dirty="0" err="1"/>
              <a:t>Reliability</a:t>
            </a:r>
            <a:r>
              <a:rPr lang="de-CH" dirty="0"/>
              <a:t> </a:t>
            </a:r>
            <a:r>
              <a:rPr lang="de-CH" dirty="0" err="1"/>
              <a:t>increases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size</a:t>
            </a:r>
            <a:endParaRPr lang="de-C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Acknowledgements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References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b="1" dirty="0" err="1"/>
              <a:t>Acknowledgements</a:t>
            </a:r>
            <a:endParaRPr lang="de-CH" b="1" dirty="0"/>
          </a:p>
          <a:p>
            <a:pPr marL="0" indent="0">
              <a:buNone/>
            </a:pPr>
            <a:r>
              <a:rPr lang="de-CH" dirty="0" err="1"/>
              <a:t>Many</a:t>
            </a:r>
            <a:r>
              <a:rPr lang="de-CH" dirty="0"/>
              <a:t> </a:t>
            </a:r>
            <a:r>
              <a:rPr lang="de-CH" dirty="0" err="1"/>
              <a:t>thanks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Sebstian</a:t>
            </a:r>
            <a:r>
              <a:rPr lang="de-CH" dirty="0"/>
              <a:t> Krinner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supervising</a:t>
            </a:r>
            <a:r>
              <a:rPr lang="de-CH" dirty="0"/>
              <a:t>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 err="1"/>
              <a:t>presentation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/>
              <a:t>References</a:t>
            </a:r>
          </a:p>
          <a:p>
            <a:pPr marL="0" indent="0">
              <a:buNone/>
            </a:pPr>
            <a:r>
              <a:rPr lang="en-US" dirty="0"/>
              <a:t>J. Kelly et al., </a:t>
            </a:r>
            <a:r>
              <a:rPr lang="en-US" i="1" dirty="0"/>
              <a:t>State preservation by repetitive error detection in a superconducting quantum circuit</a:t>
            </a:r>
            <a:r>
              <a:rPr lang="en-US" dirty="0"/>
              <a:t>, Nature 519, 66-69 (2015)</a:t>
            </a:r>
          </a:p>
        </p:txBody>
      </p:sp>
    </p:spTree>
    <p:extLst>
      <p:ext uri="{BB962C8B-B14F-4D97-AF65-F5344CB8AC3E}">
        <p14:creationId xmlns:p14="http://schemas.microsoft.com/office/powerpoint/2010/main" val="1215734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-30366" r="131" b="-30366"/>
          <a:stretch/>
        </p:blipFill>
        <p:spPr>
          <a:xfrm>
            <a:off x="5766230" y="987426"/>
            <a:ext cx="5589158" cy="44132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60001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Detection events increase with higher cycle numbers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State leakage: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Measurement qubits enter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800" dirty="0"/>
                  <a:t> state</a:t>
                </a:r>
                <a:br>
                  <a:rPr lang="en-US" sz="1800" dirty="0"/>
                </a:b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number of measurement qubits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state – energy relaxation</a:t>
                </a: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60001" cy="3811588"/>
              </a:xfrm>
              <a:blipFill rotWithShape="0">
                <a:blip r:embed="rId3"/>
                <a:stretch>
                  <a:fillRect l="-1231" t="-1760" r="-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Memory fidelity</a:t>
            </a:r>
          </a:p>
        </p:txBody>
      </p:sp>
    </p:spTree>
    <p:extLst>
      <p:ext uri="{BB962C8B-B14F-4D97-AF65-F5344CB8AC3E}">
        <p14:creationId xmlns:p14="http://schemas.microsoft.com/office/powerpoint/2010/main" val="10642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6186918" y="1086434"/>
            <a:ext cx="5168470" cy="421523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87993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Detection events increase with higher cycle numbers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State leakage: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Measurement qubits enter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800" dirty="0"/>
                  <a:t> state</a:t>
                </a:r>
                <a:br>
                  <a:rPr lang="en-US" sz="1800" dirty="0"/>
                </a:b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number of measurement qubits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state – energy relaxation</a:t>
                </a: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87993" cy="3811588"/>
              </a:xfrm>
              <a:blipFill rotWithShape="0">
                <a:blip r:embed="rId3"/>
                <a:stretch>
                  <a:fillRect l="-1223" t="-1760" r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Memory fidelity</a:t>
            </a:r>
          </a:p>
        </p:txBody>
      </p:sp>
    </p:spTree>
    <p:extLst>
      <p:ext uri="{BB962C8B-B14F-4D97-AF65-F5344CB8AC3E}">
        <p14:creationId xmlns:p14="http://schemas.microsoft.com/office/powerpoint/2010/main" val="30916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18" y="1918077"/>
            <a:ext cx="5168470" cy="318059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7323" cy="381158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Detection events increase with higher cycle numbers</a:t>
                </a:r>
                <a:br>
                  <a:rPr lang="en-US" dirty="0"/>
                </a:b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State leakage: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Measurement qubits enter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1800" dirty="0"/>
                  <a:t> state</a:t>
                </a:r>
                <a:br>
                  <a:rPr lang="en-US" sz="1800" dirty="0"/>
                </a:b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number of measurement qubits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state – energy relaxation</a:t>
                </a:r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4497323" cy="3811588"/>
              </a:xfrm>
              <a:blipFill rotWithShape="0">
                <a:blip r:embed="rId3"/>
                <a:stretch>
                  <a:fillRect l="-1220" t="-1760" r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Memory fidelity</a:t>
            </a:r>
          </a:p>
        </p:txBody>
      </p:sp>
    </p:spTree>
    <p:extLst>
      <p:ext uri="{BB962C8B-B14F-4D97-AF65-F5344CB8AC3E}">
        <p14:creationId xmlns:p14="http://schemas.microsoft.com/office/powerpoint/2010/main" val="37500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Basics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Classical</a:t>
            </a:r>
            <a:r>
              <a:rPr lang="de-CH" dirty="0"/>
              <a:t> </a:t>
            </a:r>
            <a:r>
              <a:rPr lang="de-CH" dirty="0" err="1"/>
              <a:t>Correction</a:t>
            </a:r>
            <a:endParaRPr lang="de-CH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203650"/>
            <a:ext cx="8041426" cy="513619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u="sng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u="sng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u="sng" dirty="0" smtClean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Protect code against noise by introducing redundancy</a:t>
            </a:r>
            <a:r>
              <a:rPr lang="en-US" dirty="0"/>
              <a:t> </a:t>
            </a:r>
            <a:r>
              <a:rPr lang="en-US" dirty="0" smtClean="0"/>
              <a:t>with encoding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Simplest redundancy: </a:t>
            </a:r>
            <a:r>
              <a:rPr lang="en-US" b="1" dirty="0" smtClean="0"/>
              <a:t>repetition code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Send over binary symmetric </a:t>
            </a:r>
            <a:r>
              <a:rPr lang="en-US" b="1" dirty="0" smtClean="0"/>
              <a:t>channel</a:t>
            </a:r>
            <a:r>
              <a:rPr lang="en-US" dirty="0" smtClean="0"/>
              <a:t> with crossover probability p (independent for each bit)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Majority voting: 3-bit failure probability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131" y="1809400"/>
            <a:ext cx="1830779" cy="1428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063" y="2027640"/>
            <a:ext cx="1115060" cy="8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0155" y="3850584"/>
            <a:ext cx="254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Nielson and Chuang, 2000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219" y="4740066"/>
            <a:ext cx="2293904" cy="448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44820" y="3238301"/>
            <a:ext cx="121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ncoding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209566" y="3238301"/>
            <a:ext cx="146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hannel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3023" y="809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97731" y="5572770"/>
            <a:ext cx="54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(000)  		(110), (101), (011), (111)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7761" y="5757436"/>
            <a:ext cx="1202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19159" y="5497213"/>
            <a:ext cx="1014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channel</a:t>
            </a:r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Definitions,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610" y="1452880"/>
            <a:ext cx="7429793" cy="5227838"/>
          </a:xfrm>
        </p:spPr>
        <p:txBody>
          <a:bodyPr/>
          <a:lstStyle/>
          <a:p>
            <a:r>
              <a:rPr lang="en-US" dirty="0" smtClean="0"/>
              <a:t>Fault-tolerance: </a:t>
            </a:r>
            <a:r>
              <a:rPr lang="en-US" sz="1800" dirty="0" smtClean="0"/>
              <a:t>good success probability, even if all operations involved are imperfect (channel and gates)</a:t>
            </a:r>
          </a:p>
          <a:p>
            <a:r>
              <a:rPr lang="en-US" dirty="0" smtClean="0"/>
              <a:t>N-</a:t>
            </a:r>
            <a:r>
              <a:rPr lang="en-US" dirty="0" err="1" smtClean="0"/>
              <a:t>th</a:t>
            </a:r>
            <a:r>
              <a:rPr lang="en-US" dirty="0" smtClean="0"/>
              <a:t> order fault tolerance: </a:t>
            </a:r>
            <a:r>
              <a:rPr lang="en-US" sz="1800" dirty="0"/>
              <a:t>Logical state is preserved for up to </a:t>
            </a:r>
            <a:r>
              <a:rPr lang="en-US" sz="1800" i="1" dirty="0"/>
              <a:t>n</a:t>
            </a:r>
            <a:r>
              <a:rPr lang="en-US" sz="1800" dirty="0"/>
              <a:t> qubit </a:t>
            </a:r>
            <a:r>
              <a:rPr lang="en-US" sz="1800" dirty="0" smtClean="0"/>
              <a:t>errors (with </a:t>
            </a:r>
            <a:r>
              <a:rPr lang="en-US" sz="1800" dirty="0"/>
              <a:t>high probability)</a:t>
            </a:r>
          </a:p>
          <a:p>
            <a:r>
              <a:rPr lang="en-US" dirty="0" smtClean="0"/>
              <a:t>Fidelity: </a:t>
            </a:r>
            <a:r>
              <a:rPr lang="en-US" sz="1800" dirty="0" smtClean="0"/>
              <a:t>“Measure of distance between probability distributions or quantum states” (Nielson, Chuang 2000)</a:t>
            </a:r>
          </a:p>
          <a:p>
            <a:endParaRPr lang="en-US" dirty="0" smtClean="0"/>
          </a:p>
          <a:p>
            <a:r>
              <a:rPr lang="en-US" dirty="0" smtClean="0"/>
              <a:t>Error suppression factor: </a:t>
            </a:r>
            <a:r>
              <a:rPr lang="en-US" sz="1800" dirty="0" smtClean="0"/>
              <a:t>characterizes how rapidly errors are suppressed as qubits are added to the system by comparing different orders of fault-tolerance.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Ancilla</a:t>
            </a:r>
            <a:r>
              <a:rPr lang="en-US" dirty="0" smtClean="0"/>
              <a:t> measurement qubit: </a:t>
            </a:r>
            <a:r>
              <a:rPr lang="en-US" sz="1800" dirty="0" smtClean="0"/>
              <a:t>measurement qubit, used to perform operations. Prepared in a standard state.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36" y="2614183"/>
            <a:ext cx="2997127" cy="781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436" y="3113683"/>
            <a:ext cx="2825050" cy="661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8673" y="4329267"/>
            <a:ext cx="127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state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79666" y="4405826"/>
            <a:ext cx="125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 state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184" y="3696160"/>
            <a:ext cx="1447919" cy="61128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9746945" y="4184976"/>
            <a:ext cx="403200" cy="288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0416713" y="4163019"/>
            <a:ext cx="72000" cy="27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841" y="5118858"/>
            <a:ext cx="1796607" cy="42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6235" y="5598387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Logical error rate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658673" y="5425440"/>
            <a:ext cx="505647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0416713" y="5547360"/>
            <a:ext cx="72000" cy="235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746945" y="5891160"/>
            <a:ext cx="199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</a:t>
            </a:r>
            <a:r>
              <a:rPr lang="en-US" dirty="0" err="1" smtClean="0"/>
              <a:t>suppr</a:t>
            </a:r>
            <a:r>
              <a:rPr lang="en-US" dirty="0" smtClean="0"/>
              <a:t>. factor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smtClean="0"/>
              <a:t>Basics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Classical</a:t>
            </a:r>
            <a:r>
              <a:rPr lang="de-CH" dirty="0" smtClean="0"/>
              <a:t> </a:t>
            </a:r>
            <a:r>
              <a:rPr lang="de-CH" dirty="0" err="1" smtClean="0"/>
              <a:t>Correction</a:t>
            </a:r>
            <a:endParaRPr lang="de-CH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203650"/>
            <a:ext cx="6728988" cy="507523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Trusted supervisor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n identical copies of a bit, each with </a:t>
            </a:r>
            <a:r>
              <a:rPr lang="en-US" sz="2400" b="1" dirty="0" smtClean="0"/>
              <a:t>independent</a:t>
            </a:r>
            <a:r>
              <a:rPr lang="en-US" sz="2400" dirty="0" smtClean="0"/>
              <a:t> bit-flip probability p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hypothetical </a:t>
            </a:r>
            <a:r>
              <a:rPr lang="en-US" sz="2400" dirty="0"/>
              <a:t>perfectly </a:t>
            </a:r>
            <a:r>
              <a:rPr lang="en-US" sz="2400" b="1" dirty="0"/>
              <a:t>reliable supervisor </a:t>
            </a:r>
            <a:r>
              <a:rPr lang="en-US" sz="2400" dirty="0"/>
              <a:t>checking each bit of </a:t>
            </a:r>
            <a:r>
              <a:rPr lang="en-US" sz="2400" dirty="0" smtClean="0"/>
              <a:t>data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Majority vote success grows with large n, small p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Arbitrarily reliable storage of single bit with repetition code and majority vote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396" y="4523532"/>
            <a:ext cx="1581364" cy="41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684" y="3284065"/>
            <a:ext cx="3632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Basics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Classical</a:t>
            </a:r>
            <a:r>
              <a:rPr lang="de-CH" dirty="0"/>
              <a:t> </a:t>
            </a:r>
            <a:r>
              <a:rPr lang="de-CH" dirty="0" err="1"/>
              <a:t>Correction</a:t>
            </a:r>
            <a:endParaRPr lang="de-CH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675" y="1391478"/>
            <a:ext cx="7801803" cy="433781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/>
              <a:t>Secret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Supervisor can only check is two given bits are the same: XOR operator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Independent </a:t>
            </a:r>
            <a:r>
              <a:rPr lang="en-US" dirty="0"/>
              <a:t>errors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Correct </a:t>
            </a:r>
            <a:r>
              <a:rPr lang="en-US" dirty="0"/>
              <a:t>decoding for &lt; [n/2] errors per time interval, again: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 to only parity information, same decoding success!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597" y="1840885"/>
            <a:ext cx="1797541" cy="14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09" y="4899359"/>
            <a:ext cx="1581364" cy="4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Classical</a:t>
            </a:r>
            <a:r>
              <a:rPr lang="de-CH" dirty="0"/>
              <a:t> Repetition Code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254" y="1687358"/>
            <a:ext cx="6639346" cy="454538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Processing perfect parity measurements: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 smtClean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Identical copies of unknown bit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Bit-flip error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Perfect parity measurement of neighbors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Conversion of parity string to graph problem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Simplest solution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r>
              <a:rPr lang="en-US" sz="1800" dirty="0" smtClean="0"/>
              <a:t>Inverse solution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lphaLcParenBoth"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110" y="1342390"/>
            <a:ext cx="3564890" cy="4631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256" y="5962582"/>
            <a:ext cx="70165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Detection event = positive parity check </a:t>
            </a:r>
            <a:r>
              <a:rPr lang="en-US"/>
              <a:t>between </a:t>
            </a:r>
            <a:r>
              <a:rPr lang="en-US" smtClean="0"/>
              <a:t>neighbors = red vertex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Classical</a:t>
            </a:r>
            <a:r>
              <a:rPr lang="de-CH" dirty="0"/>
              <a:t> Repetition Code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675" y="1282262"/>
            <a:ext cx="11290300" cy="44470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Large example: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396249" y="4550979"/>
            <a:ext cx="336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396249" y="4903077"/>
            <a:ext cx="336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41746" y="4397090"/>
            <a:ext cx="94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 8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41746" y="4749188"/>
            <a:ext cx="94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 7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11669" y="2259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2" y="2444390"/>
            <a:ext cx="8487087" cy="27731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8869" y="6350131"/>
            <a:ext cx="62579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event = positive parity check between neighbors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766" y="5303439"/>
            <a:ext cx="1081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Decoding with “minimum-weight perfect matching”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shortest total weighted path length when connecting detection events (multi-round analysis)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1768</Words>
  <Application>Microsoft Office PowerPoint</Application>
  <PresentationFormat>Widescreen</PresentationFormat>
  <Paragraphs>312</Paragraphs>
  <Slides>35</Slides>
  <Notes>12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Bauer  Felix</dc:creator>
  <cp:lastModifiedBy>deBaua Pharmer</cp:lastModifiedBy>
  <cp:revision>60</cp:revision>
  <dcterms:created xsi:type="dcterms:W3CDTF">2016-04-18T10:05:00Z</dcterms:created>
  <dcterms:modified xsi:type="dcterms:W3CDTF">2016-04-28T12:45:32Z</dcterms:modified>
</cp:coreProperties>
</file>