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Microsoft_Formel-Editor1.bin" ContentType="application/vnd.openxmlformats-officedocument.oleObject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embeddings/Microsoft_Formel-Editor3.bin" ContentType="application/vnd.openxmlformats-officedocument.oleObject"/>
  <Override PartName="/ppt/presentation.xml" ContentType="application/vnd.openxmlformats-officedocument.presentationml.presentation.main+xml"/>
  <Override PartName="/ppt/embeddings/Microsoft_Formel-Editor2.bin" ContentType="application/vnd.openxmlformats-officedocument.oleObject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303" r:id="rId5"/>
    <p:sldId id="291" r:id="rId6"/>
    <p:sldId id="292" r:id="rId7"/>
    <p:sldId id="293" r:id="rId8"/>
    <p:sldId id="308" r:id="rId9"/>
    <p:sldId id="258" r:id="rId10"/>
    <p:sldId id="259" r:id="rId11"/>
    <p:sldId id="260" r:id="rId12"/>
    <p:sldId id="262" r:id="rId13"/>
    <p:sldId id="263" r:id="rId14"/>
    <p:sldId id="309" r:id="rId15"/>
    <p:sldId id="287" r:id="rId16"/>
    <p:sldId id="297" r:id="rId17"/>
    <p:sldId id="285" r:id="rId18"/>
    <p:sldId id="286" r:id="rId19"/>
    <p:sldId id="295" r:id="rId20"/>
    <p:sldId id="306" r:id="rId21"/>
    <p:sldId id="289" r:id="rId22"/>
    <p:sldId id="290" r:id="rId23"/>
    <p:sldId id="269" r:id="rId24"/>
    <p:sldId id="270" r:id="rId25"/>
    <p:sldId id="271" r:id="rId26"/>
    <p:sldId id="307" r:id="rId27"/>
    <p:sldId id="277" r:id="rId28"/>
    <p:sldId id="278" r:id="rId29"/>
    <p:sldId id="279" r:id="rId30"/>
    <p:sldId id="280" r:id="rId31"/>
    <p:sldId id="301" r:id="rId32"/>
    <p:sldId id="302" r:id="rId33"/>
    <p:sldId id="300" r:id="rId34"/>
    <p:sldId id="298" r:id="rId35"/>
    <p:sldId id="299" r:id="rId3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2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1618" autoAdjust="0"/>
    <p:restoredTop sz="94660"/>
  </p:normalViewPr>
  <p:slideViewPr>
    <p:cSldViewPr snapToObjects="1">
      <p:cViewPr>
        <p:scale>
          <a:sx n="100" d="100"/>
          <a:sy n="100" d="100"/>
        </p:scale>
        <p:origin x="-13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ict"/><Relationship Id="rId1" Type="http://schemas.openxmlformats.org/officeDocument/2006/relationships/image" Target="../media/image2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E180-E8DA-C447-BDA0-234B886E94C3}" type="datetimeFigureOut">
              <a:rPr lang="de-DE" smtClean="0"/>
              <a:pPr/>
              <a:t>08.12.2008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2EBB-C378-8344-93E2-CCE1808642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Formel-Editor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Formel-Editor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5" Type="http://schemas.openxmlformats.org/officeDocument/2006/relationships/oleObject" Target="../embeddings/Microsoft_Formel-Editor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Laterally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confined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Semiconductor</a:t>
            </a:r>
            <a:r>
              <a:rPr lang="de-DE" dirty="0" smtClean="0">
                <a:latin typeface="ETH-Light"/>
                <a:cs typeface="ETH-Light"/>
              </a:rPr>
              <a:t> Quantum </a:t>
            </a:r>
            <a:r>
              <a:rPr lang="de-DE" dirty="0" err="1" smtClean="0">
                <a:latin typeface="ETH-Light"/>
                <a:cs typeface="ETH-Light"/>
              </a:rPr>
              <a:t>dots</a:t>
            </a:r>
            <a:endParaRPr lang="de-DE" dirty="0">
              <a:latin typeface="ETH-Light"/>
              <a:cs typeface="ETH-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latin typeface="ETH-Light"/>
                <a:cs typeface="ETH-Light"/>
              </a:rPr>
              <a:t>Martin Ebner and Christoph </a:t>
            </a:r>
            <a:r>
              <a:rPr lang="de-DE" dirty="0" err="1" smtClean="0">
                <a:latin typeface="ETH-Light"/>
                <a:cs typeface="ETH-Light"/>
              </a:rPr>
              <a:t>Faigle</a:t>
            </a:r>
            <a:endParaRPr lang="de-DE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Zeeman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splitting</a:t>
            </a:r>
            <a:endParaRPr lang="de-DE" dirty="0">
              <a:latin typeface="ETH-Light"/>
              <a:cs typeface="ETH-Light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071538" y="585789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latin typeface="ETH Light" pitchFamily="2" charset="0"/>
              </a:rPr>
              <a:t>by application of a magnetic field -&gt; Zeeman splitting</a:t>
            </a:r>
            <a:endParaRPr lang="de-CH" sz="2400" dirty="0">
              <a:latin typeface="ETH Light" pitchFamily="2" charset="0"/>
            </a:endParaRPr>
          </a:p>
        </p:txBody>
      </p:sp>
      <p:pic>
        <p:nvPicPr>
          <p:cNvPr id="7" name="Inhaltsplatzhalt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327" b="-153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Zeeman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splitting</a:t>
            </a:r>
            <a:endParaRPr lang="de-DE" dirty="0">
              <a:latin typeface="ETH-Light"/>
              <a:cs typeface="ETH-Light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429000" y="5857875"/>
          <a:ext cx="2571750" cy="642938"/>
        </p:xfrm>
        <a:graphic>
          <a:graphicData uri="http://schemas.openxmlformats.org/presentationml/2006/ole">
            <p:oleObj spid="_x0000_s23557" name="Equation" r:id="rId3" imgW="914400" imgH="228600" progId="">
              <p:embed/>
            </p:oleObj>
          </a:graphicData>
        </a:graphic>
      </p:graphicFrame>
      <p:pic>
        <p:nvPicPr>
          <p:cNvPr id="6" name="Inhaltsplatzhalter 5" descr="3.png"/>
          <p:cNvPicPr>
            <a:picLocks noGrp="1" noChangeAspect="1"/>
          </p:cNvPicPr>
          <p:nvPr>
            <p:ph idx="1"/>
          </p:nvPr>
        </p:nvPicPr>
        <p:blipFill>
          <a:blip r:embed="rId4"/>
          <a:srcRect t="-15327" b="-153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ETH-Light"/>
                <a:cs typeface="ETH-Light"/>
              </a:rPr>
              <a:t>State </a:t>
            </a:r>
            <a:r>
              <a:rPr lang="de-DE" dirty="0" err="1" smtClean="0">
                <a:latin typeface="ETH-Light"/>
                <a:cs typeface="ETH-Light"/>
              </a:rPr>
              <a:t>transition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energies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5" name="Inhaltsplatzhalter 4" descr="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327" b="-153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Transition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energies</a:t>
            </a:r>
            <a:r>
              <a:rPr lang="de-DE" dirty="0" smtClean="0">
                <a:latin typeface="ETH-Light"/>
                <a:cs typeface="ETH-Light"/>
              </a:rPr>
              <a:t> and </a:t>
            </a:r>
            <a:r>
              <a:rPr lang="de-DE" dirty="0" err="1" smtClean="0">
                <a:latin typeface="ETH-Light"/>
                <a:cs typeface="ETH-Light"/>
              </a:rPr>
              <a:t>potentials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10" name="Inhaltsplatzhalter 9" descr="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327" b="-15327"/>
          <a:stretch>
            <a:fillRect/>
          </a:stretch>
        </p:blipFill>
        <p:spPr/>
      </p:pic>
      <p:sp>
        <p:nvSpPr>
          <p:cNvPr id="11" name="Titel 1"/>
          <p:cNvSpPr txBox="1">
            <a:spLocks/>
          </p:cNvSpPr>
          <p:nvPr/>
        </p:nvSpPr>
        <p:spPr>
          <a:xfrm>
            <a:off x="304800" y="5554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State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Preparation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: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align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source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potential and </a:t>
            </a:r>
            <a:r>
              <a:rPr lang="de-DE" sz="2400" dirty="0" smtClean="0">
                <a:latin typeface="ETH-Light"/>
                <a:ea typeface="+mj-ea"/>
                <a:cs typeface="ETH-Light"/>
              </a:rPr>
              <a:t>t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ransition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energy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by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tuning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V</a:t>
            </a:r>
            <a:r>
              <a:rPr kumimoji="0" lang="de-D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G</a:t>
            </a:r>
            <a:endParaRPr kumimoji="0" lang="de-DE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TH-Light"/>
              <a:ea typeface="+mj-ea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438150"/>
            <a:ext cx="6070600" cy="598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ETH Light" pitchFamily="2" charset="0"/>
              </a:rPr>
              <a:t>Coulomb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blockade</a:t>
            </a:r>
            <a:endParaRPr lang="de-CH" dirty="0">
              <a:latin typeface="ETH Light" pitchFamily="2" charset="0"/>
            </a:endParaRPr>
          </a:p>
        </p:txBody>
      </p:sp>
      <p:pic>
        <p:nvPicPr>
          <p:cNvPr id="5" name="Inhaltsplatzhalter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rcRect l="734" r="3025"/>
          <a:stretch>
            <a:fillRect/>
          </a:stretch>
        </p:blipFill>
        <p:spPr>
          <a:xfrm>
            <a:off x="381000" y="1115104"/>
            <a:ext cx="8229600" cy="5819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Hanson</a:t>
            </a:r>
            <a:r>
              <a:rPr lang="de-DE" dirty="0" smtClean="0">
                <a:latin typeface="ETH-Light"/>
                <a:cs typeface="ETH-Light"/>
              </a:rPr>
              <a:t>, </a:t>
            </a:r>
            <a:r>
              <a:rPr lang="de-DE" dirty="0" err="1" smtClean="0">
                <a:latin typeface="ETH-Light"/>
                <a:cs typeface="ETH-Light"/>
              </a:rPr>
              <a:t>Vandersypen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i="1" dirty="0" smtClean="0">
                <a:latin typeface="ETH-Light"/>
                <a:cs typeface="ETH-Light"/>
              </a:rPr>
              <a:t>et</a:t>
            </a:r>
            <a:r>
              <a:rPr lang="de-DE" dirty="0" smtClean="0">
                <a:latin typeface="ETH-Light"/>
                <a:cs typeface="ETH-Light"/>
              </a:rPr>
              <a:t> al. 2004: </a:t>
            </a:r>
            <a:r>
              <a:rPr lang="de-DE" dirty="0" err="1" smtClean="0">
                <a:latin typeface="ETH-Light"/>
                <a:cs typeface="ETH-Light"/>
              </a:rPr>
              <a:t>Coulomb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diamonds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4" name="Inhaltsplatzhalter 3" descr="Bild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433" r="-254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latin typeface="ETH Light" pitchFamily="2" charset="0"/>
              </a:rPr>
              <a:t>Transition potentials and tunneling</a:t>
            </a:r>
            <a:endParaRPr lang="de-CH" dirty="0">
              <a:latin typeface="ETH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200"/>
              </a:spcAft>
            </a:pPr>
            <a:r>
              <a:rPr lang="de-CH" sz="1800" dirty="0" smtClean="0">
                <a:latin typeface="ETH Light" pitchFamily="2" charset="0"/>
              </a:rPr>
              <a:t>Source-drain potential differences lead to </a:t>
            </a:r>
            <a:r>
              <a:rPr lang="de-CH" sz="1800" dirty="0" err="1" smtClean="0">
                <a:latin typeface="ETH Light" pitchFamily="2" charset="0"/>
              </a:rPr>
              <a:t>single-electron</a:t>
            </a:r>
            <a:r>
              <a:rPr lang="de-CH" sz="1800" dirty="0" smtClean="0">
                <a:latin typeface="ETH Light" pitchFamily="2" charset="0"/>
              </a:rPr>
              <a:t> tunneling, depending on the  potential of </a:t>
            </a:r>
            <a:r>
              <a:rPr lang="de-CH" sz="1800" dirty="0" err="1" smtClean="0">
                <a:latin typeface="ETH Light" pitchFamily="2" charset="0"/>
              </a:rPr>
              <a:t>the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gate</a:t>
            </a:r>
            <a:endParaRPr lang="de-CH" sz="1800" dirty="0" smtClean="0">
              <a:latin typeface="ETH Light" pitchFamily="2" charset="0"/>
            </a:endParaRPr>
          </a:p>
          <a:p>
            <a:pPr>
              <a:spcAft>
                <a:spcPts val="4200"/>
              </a:spcAft>
            </a:pPr>
            <a:r>
              <a:rPr lang="de-CH" sz="1800" dirty="0" err="1" smtClean="0">
                <a:latin typeface="ETH Light" pitchFamily="2" charset="0"/>
              </a:rPr>
              <a:t>Tunneling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works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only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when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2000" b="1" dirty="0" err="1" smtClean="0">
                <a:latin typeface="ETH Light" pitchFamily="2" charset="0"/>
              </a:rPr>
              <a:t>ground</a:t>
            </a:r>
            <a:r>
              <a:rPr lang="de-CH" sz="2000" b="1" dirty="0" smtClean="0">
                <a:latin typeface="ETH Light" pitchFamily="2" charset="0"/>
              </a:rPr>
              <a:t> to </a:t>
            </a:r>
            <a:r>
              <a:rPr lang="de-CH" sz="2000" b="1" dirty="0" err="1" smtClean="0">
                <a:latin typeface="ETH Light" pitchFamily="2" charset="0"/>
              </a:rPr>
              <a:t>ground-state</a:t>
            </a:r>
            <a:r>
              <a:rPr lang="de-CH" sz="2000" b="1" dirty="0" smtClean="0">
                <a:latin typeface="ETH Light" pitchFamily="2" charset="0"/>
              </a:rPr>
              <a:t> </a:t>
            </a:r>
            <a:r>
              <a:rPr lang="de-CH" sz="2000" b="1" dirty="0" err="1" smtClean="0">
                <a:latin typeface="ETH Light" pitchFamily="2" charset="0"/>
              </a:rPr>
              <a:t>transition</a:t>
            </a:r>
            <a:r>
              <a:rPr lang="de-CH" sz="2000" b="1" dirty="0" smtClean="0">
                <a:latin typeface="ETH Light" pitchFamily="2" charset="0"/>
              </a:rPr>
              <a:t> </a:t>
            </a:r>
            <a:r>
              <a:rPr lang="de-CH" sz="2000" b="1" dirty="0" err="1" smtClean="0">
                <a:latin typeface="ETH Light" pitchFamily="2" charset="0"/>
              </a:rPr>
              <a:t>levels</a:t>
            </a:r>
            <a:r>
              <a:rPr lang="de-CH" sz="2000" b="1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are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tuned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into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the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bias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window</a:t>
            </a:r>
            <a:r>
              <a:rPr lang="de-CH" sz="1800" dirty="0" smtClean="0">
                <a:latin typeface="ETH Light" pitchFamily="2" charset="0"/>
              </a:rPr>
              <a:t>. </a:t>
            </a:r>
            <a:r>
              <a:rPr lang="de-CH" sz="1800" dirty="0" err="1" smtClean="0">
                <a:latin typeface="ETH Light" pitchFamily="2" charset="0"/>
              </a:rPr>
              <a:t>Once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initial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current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flows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excited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state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transitions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can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contribute</a:t>
            </a:r>
            <a:r>
              <a:rPr lang="de-CH" sz="1800" dirty="0" smtClean="0">
                <a:latin typeface="ETH Light" pitchFamily="2" charset="0"/>
              </a:rPr>
              <a:t> to </a:t>
            </a:r>
            <a:r>
              <a:rPr lang="de-CH" sz="1800" dirty="0" err="1" smtClean="0">
                <a:latin typeface="ETH Light" pitchFamily="2" charset="0"/>
              </a:rPr>
              <a:t>the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tunneling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DE" sz="1800" dirty="0" smtClean="0">
                <a:latin typeface="ETH Light" pitchFamily="2" charset="0"/>
                <a:sym typeface="Wingdings"/>
              </a:rPr>
              <a:t>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two-path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tunneling</a:t>
            </a:r>
            <a:endParaRPr lang="de-CH" sz="1800" dirty="0" smtClean="0">
              <a:latin typeface="ETH Light" pitchFamily="2" charset="0"/>
            </a:endParaRPr>
          </a:p>
          <a:p>
            <a:pPr>
              <a:spcAft>
                <a:spcPts val="4200"/>
              </a:spcAft>
            </a:pPr>
            <a:r>
              <a:rPr lang="de-CH" sz="1800" dirty="0" smtClean="0">
                <a:latin typeface="ETH Light" pitchFamily="2" charset="0"/>
              </a:rPr>
              <a:t>If the next ground state also falls into the potential window, there can be </a:t>
            </a:r>
            <a:r>
              <a:rPr lang="de-CH" sz="1800" dirty="0" err="1" smtClean="0">
                <a:latin typeface="ETH Light" pitchFamily="2" charset="0"/>
              </a:rPr>
              <a:t>two-electron</a:t>
            </a:r>
            <a:r>
              <a:rPr lang="de-CH" sz="1800" dirty="0" smtClean="0">
                <a:latin typeface="ETH Light" pitchFamily="2" charset="0"/>
              </a:rPr>
              <a:t> </a:t>
            </a:r>
            <a:r>
              <a:rPr lang="de-CH" sz="1800" dirty="0" err="1" smtClean="0">
                <a:latin typeface="ETH Light" pitchFamily="2" charset="0"/>
              </a:rPr>
              <a:t>tunneling</a:t>
            </a:r>
            <a:endParaRPr lang="de-CH" sz="1800" dirty="0" smtClean="0">
              <a:latin typeface="ETH Light" pitchFamily="2" charset="0"/>
            </a:endParaRPr>
          </a:p>
          <a:p>
            <a:pPr>
              <a:spcAft>
                <a:spcPts val="4200"/>
              </a:spcAft>
            </a:pPr>
            <a:r>
              <a:rPr lang="de-CH" sz="1800" dirty="0" smtClean="0">
                <a:latin typeface="ETH Light" pitchFamily="2" charset="0"/>
              </a:rPr>
              <a:t>Allowed regions are mapped by the coulomb diagram,  in Coulomb blockade regions, there is no tunneling and thus no current flow</a:t>
            </a:r>
            <a:endParaRPr lang="de-CH" sz="1800" dirty="0">
              <a:latin typeface="ETH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ETH Light" pitchFamily="2" charset="0"/>
              </a:rPr>
              <a:t>Spin blockade</a:t>
            </a:r>
            <a:endParaRPr lang="de-CH" dirty="0">
              <a:latin typeface="ETH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ETH Light" pitchFamily="2" charset="0"/>
              </a:rPr>
              <a:t>According to the Pauli principle, no two electrons with the same spin are allowed on one orbital </a:t>
            </a:r>
          </a:p>
          <a:p>
            <a:endParaRPr lang="de-CH" dirty="0" smtClean="0">
              <a:latin typeface="ETH Light" pitchFamily="2" charset="0"/>
            </a:endParaRPr>
          </a:p>
          <a:p>
            <a:endParaRPr lang="de-CH" dirty="0">
              <a:latin typeface="ETH Light" pitchFamily="2" charset="0"/>
            </a:endParaRPr>
          </a:p>
        </p:txBody>
      </p:sp>
      <p:pic>
        <p:nvPicPr>
          <p:cNvPr id="5" name="Bild 4" descr="spinblockade.png"/>
          <p:cNvPicPr>
            <a:picLocks noChangeAspect="1"/>
          </p:cNvPicPr>
          <p:nvPr/>
        </p:nvPicPr>
        <p:blipFill>
          <a:blip r:embed="rId2"/>
          <a:srcRect l="48551" b="47833"/>
          <a:stretch>
            <a:fillRect/>
          </a:stretch>
        </p:blipFill>
        <p:spPr>
          <a:xfrm>
            <a:off x="2286000" y="3073912"/>
            <a:ext cx="4916206" cy="333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rcRect t="53919"/>
          <a:stretch>
            <a:fillRect/>
          </a:stretch>
        </p:blipFill>
        <p:spPr>
          <a:xfrm>
            <a:off x="152400" y="2232329"/>
            <a:ext cx="4747260" cy="302547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rcRect b="46081"/>
          <a:stretch>
            <a:fillRect/>
          </a:stretch>
        </p:blipFill>
        <p:spPr>
          <a:xfrm>
            <a:off x="4416963" y="1772634"/>
            <a:ext cx="4673697" cy="34851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ETH-Light"/>
                <a:cs typeface="ETH-Light"/>
              </a:rPr>
              <a:t>QPC</a:t>
            </a:r>
            <a:endParaRPr lang="de-DE" dirty="0">
              <a:latin typeface="ETH-Light"/>
              <a:cs typeface="ETH-Light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V</a:t>
            </a:r>
            <a:r>
              <a:rPr kumimoji="0" lang="de-DE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QPC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has to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be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tuned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to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regime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of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maximum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sensitivity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</a:rPr>
              <a:t> 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  <a:sym typeface="Wingdings"/>
              </a:rPr>
              <a:t>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  <a:sym typeface="Wingdings"/>
              </a:rPr>
              <a:t>steepest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  <a:sym typeface="Wingdings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j-ea"/>
                <a:cs typeface="ETH-Light"/>
                <a:sym typeface="Wingdings"/>
              </a:rPr>
              <a:t>slope</a:t>
            </a:r>
            <a:endParaRPr kumimoji="0" lang="de-DE" sz="4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TH-Light"/>
              <a:ea typeface="+mj-ea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Semiconductor</a:t>
            </a:r>
            <a:r>
              <a:rPr lang="de-DE" dirty="0" smtClean="0">
                <a:latin typeface="ETH-Light"/>
                <a:cs typeface="ETH-Light"/>
              </a:rPr>
              <a:t> Quantum </a:t>
            </a:r>
            <a:r>
              <a:rPr lang="de-DE" dirty="0" err="1" smtClean="0">
                <a:latin typeface="ETH-Light"/>
                <a:cs typeface="ETH-Light"/>
              </a:rPr>
              <a:t>Dots</a:t>
            </a:r>
            <a:endParaRPr lang="de-DE" dirty="0">
              <a:latin typeface="ETH-Light"/>
              <a:cs typeface="ETH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ETH-Light"/>
                <a:cs typeface="ETH-Light"/>
              </a:rPr>
              <a:t>Material </a:t>
            </a:r>
            <a:r>
              <a:rPr lang="de-DE" dirty="0" err="1" smtClean="0">
                <a:latin typeface="ETH-Light"/>
                <a:cs typeface="ETH-Light"/>
              </a:rPr>
              <a:t>Composition</a:t>
            </a:r>
            <a:r>
              <a:rPr lang="de-DE" dirty="0" smtClean="0">
                <a:latin typeface="ETH-Light"/>
                <a:cs typeface="ETH-Light"/>
              </a:rPr>
              <a:t> &amp; </a:t>
            </a:r>
            <a:r>
              <a:rPr lang="de-DE" dirty="0" err="1" smtClean="0">
                <a:latin typeface="ETH-Light"/>
                <a:cs typeface="ETH-Light"/>
              </a:rPr>
              <a:t>Fabrication</a:t>
            </a:r>
            <a:endParaRPr lang="de-DE" dirty="0" smtClean="0">
              <a:latin typeface="ETH-Light"/>
              <a:cs typeface="ETH-Light"/>
            </a:endParaRPr>
          </a:p>
          <a:p>
            <a:r>
              <a:rPr lang="de-DE" dirty="0" err="1" smtClean="0">
                <a:latin typeface="ETH-Light"/>
                <a:cs typeface="ETH-Light"/>
              </a:rPr>
              <a:t>Biasing</a:t>
            </a:r>
            <a:endParaRPr lang="de-DE" dirty="0" smtClean="0">
              <a:latin typeface="ETH-Light"/>
              <a:cs typeface="ETH-Light"/>
            </a:endParaRPr>
          </a:p>
          <a:p>
            <a:r>
              <a:rPr lang="de-DE" dirty="0" smtClean="0">
                <a:latin typeface="ETH-Light"/>
                <a:cs typeface="ETH-Light"/>
              </a:rPr>
              <a:t>Energy </a:t>
            </a:r>
            <a:r>
              <a:rPr lang="de-DE" dirty="0" err="1" smtClean="0">
                <a:latin typeface="ETH-Light"/>
                <a:cs typeface="ETH-Light"/>
              </a:rPr>
              <a:t>diagram</a:t>
            </a:r>
            <a:endParaRPr lang="de-DE" dirty="0" smtClean="0">
              <a:latin typeface="ETH-Light"/>
              <a:cs typeface="ETH-Light"/>
            </a:endParaRPr>
          </a:p>
          <a:p>
            <a:r>
              <a:rPr lang="de-DE" dirty="0" err="1" smtClean="0">
                <a:latin typeface="ETH-Light"/>
                <a:cs typeface="ETH-Light"/>
              </a:rPr>
              <a:t>Coulomb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blockade</a:t>
            </a:r>
            <a:endParaRPr lang="de-DE" dirty="0" smtClean="0">
              <a:latin typeface="ETH-Light"/>
              <a:cs typeface="ETH-Light"/>
            </a:endParaRPr>
          </a:p>
          <a:p>
            <a:r>
              <a:rPr lang="de-DE" dirty="0" smtClean="0">
                <a:latin typeface="ETH-Light"/>
                <a:cs typeface="ETH-Light"/>
              </a:rPr>
              <a:t>Spin </a:t>
            </a:r>
            <a:r>
              <a:rPr lang="de-DE" dirty="0" err="1" smtClean="0">
                <a:latin typeface="ETH-Light"/>
                <a:cs typeface="ETH-Light"/>
              </a:rPr>
              <a:t>blockade</a:t>
            </a:r>
            <a:endParaRPr lang="de-DE" dirty="0" smtClean="0">
              <a:latin typeface="ETH-Light"/>
              <a:cs typeface="ETH-Light"/>
            </a:endParaRPr>
          </a:p>
          <a:p>
            <a:r>
              <a:rPr lang="de-DE" dirty="0" smtClean="0">
                <a:latin typeface="ETH-Light"/>
                <a:cs typeface="ETH-Light"/>
              </a:rPr>
              <a:t>QPC</a:t>
            </a:r>
          </a:p>
          <a:p>
            <a:r>
              <a:rPr lang="de-DE" dirty="0" err="1" smtClean="0">
                <a:latin typeface="ETH-Light"/>
                <a:cs typeface="ETH-Light"/>
              </a:rPr>
              <a:t>Readout</a:t>
            </a:r>
            <a:endParaRPr lang="de-DE" dirty="0" smtClean="0">
              <a:latin typeface="ETH-Light"/>
              <a:cs typeface="ETH-Light"/>
            </a:endParaRPr>
          </a:p>
          <a:p>
            <a:r>
              <a:rPr lang="de-DE" dirty="0" err="1" smtClean="0">
                <a:latin typeface="ETH-Light"/>
                <a:cs typeface="ETH-Light"/>
              </a:rPr>
              <a:t>Rabi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oscillations</a:t>
            </a:r>
            <a:endParaRPr lang="de-DE" dirty="0" smtClean="0">
              <a:latin typeface="ETH-Light"/>
              <a:cs typeface="ETH-Light"/>
            </a:endParaRPr>
          </a:p>
          <a:p>
            <a:r>
              <a:rPr lang="de-DE" dirty="0" err="1" smtClean="0">
                <a:latin typeface="ETH-Light"/>
                <a:cs typeface="ETH-Light"/>
              </a:rPr>
              <a:t>Summary</a:t>
            </a:r>
            <a:endParaRPr lang="de-DE" dirty="0" smtClean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6995"/>
            <a:ext cx="7467600" cy="642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ETH Light" pitchFamily="2" charset="0"/>
              </a:rPr>
              <a:t>Charge sensing</a:t>
            </a:r>
            <a:endParaRPr lang="de-DE" dirty="0">
              <a:latin typeface="ETH Light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ETH Light" pitchFamily="2" charset="0"/>
              </a:rPr>
              <a:t>determine number of electrons on dot</a:t>
            </a:r>
          </a:p>
          <a:p>
            <a:r>
              <a:rPr lang="de-DE" dirty="0" smtClean="0">
                <a:latin typeface="ETH Light" pitchFamily="2" charset="0"/>
              </a:rPr>
              <a:t>non-invasive (no current flow)</a:t>
            </a:r>
          </a:p>
          <a:p>
            <a:r>
              <a:rPr lang="de-DE" dirty="0" smtClean="0">
                <a:latin typeface="ETH Light" pitchFamily="2" charset="0"/>
              </a:rPr>
              <a:t>only one reservoir needed</a:t>
            </a:r>
          </a:p>
          <a:p>
            <a:r>
              <a:rPr lang="de-DE" dirty="0" smtClean="0">
                <a:latin typeface="ETH Light" pitchFamily="2" charset="0"/>
              </a:rPr>
              <a:t>conductance of QPC electrometer depends on electrostatic environment</a:t>
            </a:r>
          </a:p>
          <a:p>
            <a:r>
              <a:rPr lang="de-DE" dirty="0" smtClean="0">
                <a:latin typeface="ETH Light" pitchFamily="2" charset="0"/>
              </a:rPr>
              <a:t>failure for long tunnel times and high tunnel barriers</a:t>
            </a:r>
          </a:p>
          <a:p>
            <a:r>
              <a:rPr lang="de-DE" dirty="0" smtClean="0">
                <a:latin typeface="ETH Light" pitchFamily="2" charset="0"/>
              </a:rPr>
              <a:t>measurement time about 10us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ETH Light" pitchFamily="2" charset="0"/>
              </a:rPr>
              <a:t>Single shot spin readout</a:t>
            </a:r>
            <a:endParaRPr lang="de-CH" dirty="0">
              <a:latin typeface="ETH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>
                <a:latin typeface="ETH Light" pitchFamily="2" charset="0"/>
              </a:rPr>
              <a:t>Spin-to-charge conversion</a:t>
            </a:r>
          </a:p>
          <a:p>
            <a:endParaRPr lang="de-CH" dirty="0" smtClean="0">
              <a:latin typeface="ETH Light" pitchFamily="2" charset="0"/>
            </a:endParaRPr>
          </a:p>
          <a:p>
            <a:endParaRPr lang="de-CH" dirty="0" smtClean="0">
              <a:latin typeface="ETH Light" pitchFamily="2" charset="0"/>
            </a:endParaRPr>
          </a:p>
          <a:p>
            <a:pPr lvl="2">
              <a:buNone/>
            </a:pPr>
            <a:endParaRPr lang="de-CH" dirty="0" smtClean="0">
              <a:latin typeface="ETH Light" pitchFamily="2" charset="0"/>
            </a:endParaRPr>
          </a:p>
          <a:p>
            <a:pPr lvl="2">
              <a:buNone/>
            </a:pPr>
            <a:endParaRPr lang="de-CH" dirty="0" smtClean="0">
              <a:latin typeface="ETH Light" pitchFamily="2" charset="0"/>
            </a:endParaRPr>
          </a:p>
          <a:p>
            <a:pPr lvl="1"/>
            <a:r>
              <a:rPr lang="de-CH" sz="2400" dirty="0" smtClean="0">
                <a:latin typeface="ETH Light" pitchFamily="2" charset="0"/>
              </a:rPr>
              <a:t>Energy selective readout</a:t>
            </a:r>
          </a:p>
          <a:p>
            <a:pPr lvl="2">
              <a:buNone/>
            </a:pPr>
            <a:r>
              <a:rPr lang="de-CH" sz="2000" dirty="0" smtClean="0">
                <a:latin typeface="ETH Light" pitchFamily="2" charset="0"/>
              </a:rPr>
              <a:t>only excited state can tunnel off quantum dot due to potential</a:t>
            </a:r>
          </a:p>
          <a:p>
            <a:pPr lvl="1"/>
            <a:r>
              <a:rPr lang="de-CH" sz="2400" dirty="0" smtClean="0">
                <a:latin typeface="ETH Light" pitchFamily="2" charset="0"/>
              </a:rPr>
              <a:t>Tunnel-rate-selective readout</a:t>
            </a:r>
          </a:p>
          <a:p>
            <a:pPr lvl="2">
              <a:buNone/>
            </a:pPr>
            <a:r>
              <a:rPr lang="de-CH" sz="2000" dirty="0" smtClean="0">
                <a:latin typeface="ETH Light" pitchFamily="2" charset="0"/>
              </a:rPr>
              <a:t>difference in tunnel rate leads to high probability of one state </a:t>
            </a:r>
          </a:p>
          <a:p>
            <a:pPr lvl="2">
              <a:buNone/>
            </a:pPr>
            <a:r>
              <a:rPr lang="de-CH" sz="2000" dirty="0" smtClean="0">
                <a:latin typeface="ETH Light" pitchFamily="2" charset="0"/>
              </a:rPr>
              <a:t>then charge is measured on dot, original state is determined</a:t>
            </a:r>
          </a:p>
          <a:p>
            <a:pPr lvl="2">
              <a:buNone/>
            </a:pPr>
            <a:endParaRPr lang="de-CH" sz="1400" dirty="0">
              <a:latin typeface="ETH Light" pitchFamily="2" charset="0"/>
            </a:endParaRPr>
          </a:p>
        </p:txBody>
      </p:sp>
      <p:pic>
        <p:nvPicPr>
          <p:cNvPr id="5" name="Bild 4" descr="ERO-TR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7391400" cy="176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de-CH" dirty="0" smtClean="0">
                <a:latin typeface="ETH Light" pitchFamily="2" charset="0"/>
              </a:rPr>
              <a:t>Energy </a:t>
            </a:r>
            <a:r>
              <a:rPr lang="de-CH" dirty="0" err="1" smtClean="0">
                <a:latin typeface="ETH Light" pitchFamily="2" charset="0"/>
              </a:rPr>
              <a:t>selective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readout</a:t>
            </a:r>
            <a:endParaRPr lang="de-CH" dirty="0">
              <a:latin typeface="ETH Light" pitchFamily="2" charset="0"/>
            </a:endParaRPr>
          </a:p>
        </p:txBody>
      </p:sp>
      <p:pic>
        <p:nvPicPr>
          <p:cNvPr id="5" name="Inhaltsplatzhalter 4" descr="ER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944" r="-10944"/>
          <a:stretch>
            <a:fillRect/>
          </a:stretch>
        </p:blipFill>
        <p:spPr>
          <a:xfrm>
            <a:off x="-748902" y="838200"/>
            <a:ext cx="10807302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lum bright="17000" contrast="29000"/>
          </a:blip>
          <a:stretch>
            <a:fillRect/>
          </a:stretch>
        </p:blipFill>
        <p:spPr>
          <a:xfrm>
            <a:off x="762000" y="1113409"/>
            <a:ext cx="7914477" cy="5744591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524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Elzerman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 </a:t>
            </a:r>
            <a:r>
              <a:rPr kumimoji="0" lang="de-D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et al.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2004: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fidelity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: 82%, T1: 0.5ms @10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TH-Light"/>
                <a:ea typeface="+mn-ea"/>
                <a:cs typeface="ETH-Light"/>
              </a:rPr>
              <a:t> T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TH-Light"/>
              <a:ea typeface="+mn-ea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ETH-Light"/>
                <a:cs typeface="ETH-Light"/>
              </a:rPr>
              <a:t>EOR Problems</a:t>
            </a:r>
            <a:endParaRPr lang="de-DE" dirty="0">
              <a:latin typeface="ETH-Light"/>
              <a:cs typeface="ETH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de-DE" dirty="0" err="1" smtClean="0">
                <a:latin typeface="ETH-Light"/>
                <a:cs typeface="ETH-Light"/>
              </a:rPr>
              <a:t>requires</a:t>
            </a:r>
            <a:r>
              <a:rPr lang="de-DE" dirty="0" smtClean="0">
                <a:latin typeface="ETH-Light"/>
                <a:cs typeface="ETH-Light"/>
              </a:rPr>
              <a:t> large Energy </a:t>
            </a:r>
            <a:r>
              <a:rPr lang="de-DE" dirty="0" err="1" smtClean="0">
                <a:latin typeface="ETH-Light"/>
                <a:cs typeface="ETH-Light"/>
              </a:rPr>
              <a:t>splitting</a:t>
            </a:r>
            <a:r>
              <a:rPr lang="de-DE" dirty="0" smtClean="0">
                <a:latin typeface="ETH-Light"/>
                <a:cs typeface="ETH-Light"/>
              </a:rPr>
              <a:t>:  </a:t>
            </a:r>
            <a:r>
              <a:rPr lang="de-DE" dirty="0" err="1" smtClean="0">
                <a:latin typeface="ETH-Light"/>
                <a:cs typeface="ETH-Light"/>
              </a:rPr>
              <a:t>k</a:t>
            </a:r>
            <a:r>
              <a:rPr lang="de-DE" baseline="-25000" dirty="0" err="1" smtClean="0">
                <a:latin typeface="ETH-Light"/>
                <a:cs typeface="ETH-Light"/>
              </a:rPr>
              <a:t>b</a:t>
            </a:r>
            <a:r>
              <a:rPr lang="de-DE" dirty="0" err="1" smtClean="0">
                <a:latin typeface="ETH-Light"/>
                <a:cs typeface="ETH-Light"/>
              </a:rPr>
              <a:t>T</a:t>
            </a:r>
            <a:r>
              <a:rPr lang="de-DE" dirty="0" smtClean="0">
                <a:latin typeface="ETH-Light"/>
                <a:cs typeface="ETH-Light"/>
              </a:rPr>
              <a:t> &lt;&lt; ΔE</a:t>
            </a:r>
            <a:r>
              <a:rPr lang="de-DE" baseline="-25000" dirty="0" smtClean="0">
                <a:latin typeface="ETH-Light"/>
                <a:cs typeface="ETH-Light"/>
              </a:rPr>
              <a:t>Z</a:t>
            </a:r>
          </a:p>
          <a:p>
            <a:pPr>
              <a:spcAft>
                <a:spcPts val="3000"/>
              </a:spcAft>
            </a:pPr>
            <a:r>
              <a:rPr lang="de-DE" dirty="0" smtClean="0">
                <a:latin typeface="ETH-Light"/>
                <a:cs typeface="ETH-Light"/>
              </a:rPr>
              <a:t>sensitive to </a:t>
            </a:r>
            <a:r>
              <a:rPr lang="de-DE" dirty="0" err="1" smtClean="0">
                <a:latin typeface="ETH-Light"/>
                <a:cs typeface="ETH-Light"/>
              </a:rPr>
              <a:t>fluctuations</a:t>
            </a:r>
            <a:r>
              <a:rPr lang="de-DE" dirty="0" smtClean="0">
                <a:latin typeface="ETH-Light"/>
                <a:cs typeface="ETH-Light"/>
              </a:rPr>
              <a:t> of </a:t>
            </a:r>
            <a:r>
              <a:rPr lang="de-DE" dirty="0" err="1" smtClean="0">
                <a:latin typeface="ETH-Light"/>
                <a:cs typeface="ETH-Light"/>
              </a:rPr>
              <a:t>el.stat</a:t>
            </a:r>
            <a:r>
              <a:rPr lang="de-DE" dirty="0" smtClean="0">
                <a:latin typeface="ETH-Light"/>
                <a:cs typeface="ETH-Light"/>
              </a:rPr>
              <a:t>. potential</a:t>
            </a:r>
          </a:p>
          <a:p>
            <a:pPr>
              <a:spcAft>
                <a:spcPts val="3000"/>
              </a:spcAft>
            </a:pPr>
            <a:r>
              <a:rPr lang="de-DE" dirty="0" err="1" smtClean="0">
                <a:latin typeface="ETH-Light"/>
                <a:cs typeface="ETH-Light"/>
              </a:rPr>
              <a:t>photon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assisted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tunneling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from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smtClean="0"/>
              <a:t>|</a:t>
            </a:r>
            <a:r>
              <a:rPr lang="de-DE" dirty="0" smtClean="0">
                <a:latin typeface="Wingdings"/>
                <a:ea typeface="Wingdings"/>
                <a:cs typeface="Wingdings"/>
              </a:rPr>
              <a:t></a:t>
            </a:r>
            <a:r>
              <a:rPr lang="de-DE" dirty="0" smtClean="0"/>
              <a:t>&gt; </a:t>
            </a:r>
            <a:r>
              <a:rPr lang="de-DE" dirty="0" smtClean="0">
                <a:latin typeface="ETH-Light"/>
                <a:cs typeface="ETH-Light"/>
              </a:rPr>
              <a:t>to </a:t>
            </a:r>
            <a:r>
              <a:rPr lang="de-DE" dirty="0" err="1" smtClean="0">
                <a:latin typeface="ETH-Light"/>
                <a:cs typeface="ETH-Light"/>
              </a:rPr>
              <a:t>reservoir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due</a:t>
            </a:r>
            <a:r>
              <a:rPr lang="de-DE" dirty="0" smtClean="0">
                <a:latin typeface="ETH-Light"/>
                <a:cs typeface="ETH-Light"/>
              </a:rPr>
              <a:t> to high </a:t>
            </a:r>
            <a:r>
              <a:rPr lang="de-DE" dirty="0" err="1" smtClean="0">
                <a:latin typeface="ETH-Light"/>
                <a:cs typeface="ETH-Light"/>
              </a:rPr>
              <a:t>frequency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noise</a:t>
            </a:r>
            <a:r>
              <a:rPr lang="de-DE" dirty="0" smtClean="0">
                <a:latin typeface="ETH-Light"/>
                <a:cs typeface="ETH-Light"/>
              </a:rPr>
              <a:t> ???</a:t>
            </a:r>
            <a:endParaRPr lang="de-DE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91" y="1009650"/>
            <a:ext cx="5469009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ETH-Light"/>
                <a:cs typeface="ETH-Light"/>
              </a:rPr>
              <a:t>RABI </a:t>
            </a:r>
            <a:r>
              <a:rPr lang="de-DE" dirty="0" err="1" smtClean="0">
                <a:latin typeface="ETH-Light"/>
                <a:cs typeface="ETH-Light"/>
              </a:rPr>
              <a:t>Oscillations</a:t>
            </a:r>
            <a:endParaRPr lang="de-DE" dirty="0">
              <a:latin typeface="ETH-Light"/>
              <a:cs typeface="ETH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4600" cy="4525963"/>
          </a:xfrm>
        </p:spPr>
        <p:txBody>
          <a:bodyPr/>
          <a:lstStyle/>
          <a:p>
            <a:r>
              <a:rPr lang="de-DE" dirty="0" smtClean="0">
                <a:latin typeface="ETH-Light"/>
                <a:cs typeface="ETH-Light"/>
              </a:rPr>
              <a:t>ESR: </a:t>
            </a:r>
            <a:r>
              <a:rPr lang="de-DE" dirty="0" err="1" smtClean="0">
                <a:latin typeface="ETH-Light"/>
                <a:cs typeface="ETH-Light"/>
              </a:rPr>
              <a:t>electron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spin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resonance</a:t>
            </a:r>
            <a:r>
              <a:rPr lang="de-DE" dirty="0" smtClean="0">
                <a:latin typeface="ETH-Light"/>
                <a:cs typeface="ETH-Light"/>
              </a:rPr>
              <a:t> </a:t>
            </a:r>
          </a:p>
          <a:p>
            <a:pPr>
              <a:buNone/>
            </a:pPr>
            <a:endParaRPr lang="de-DE" dirty="0" smtClean="0">
              <a:latin typeface="ETH-Light"/>
              <a:cs typeface="ETH-Light"/>
            </a:endParaRPr>
          </a:p>
          <a:p>
            <a:r>
              <a:rPr lang="de-DE" dirty="0" err="1" smtClean="0">
                <a:latin typeface="ETH-Light"/>
                <a:cs typeface="ETH-Light"/>
              </a:rPr>
              <a:t>alternating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ac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perpendicular</a:t>
            </a:r>
            <a:r>
              <a:rPr lang="de-DE" dirty="0" smtClean="0">
                <a:latin typeface="ETH-Light"/>
                <a:cs typeface="ETH-Light"/>
              </a:rPr>
              <a:t> to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ext</a:t>
            </a:r>
            <a:r>
              <a:rPr lang="de-DE" baseline="-25000" dirty="0" smtClean="0">
                <a:latin typeface="ETH-Light"/>
                <a:cs typeface="ETH-Light"/>
              </a:rPr>
              <a:t> </a:t>
            </a:r>
            <a:r>
              <a:rPr lang="de-DE" dirty="0" smtClean="0">
                <a:latin typeface="ETH-Light"/>
                <a:cs typeface="ETH-Light"/>
              </a:rPr>
              <a:t>and </a:t>
            </a:r>
            <a:r>
              <a:rPr lang="de-DE" dirty="0" err="1" smtClean="0">
                <a:latin typeface="ETH-Light"/>
                <a:cs typeface="ETH-Light"/>
              </a:rPr>
              <a:t>resonant</a:t>
            </a:r>
            <a:r>
              <a:rPr lang="de-DE" dirty="0" smtClean="0">
                <a:latin typeface="ETH-Light"/>
                <a:cs typeface="ETH-Light"/>
              </a:rPr>
              <a:t> to </a:t>
            </a:r>
            <a:r>
              <a:rPr lang="de-DE" dirty="0" err="1" smtClean="0">
                <a:latin typeface="ETH-Light"/>
                <a:cs typeface="ETH-Light"/>
              </a:rPr>
              <a:t>state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splitting</a:t>
            </a:r>
            <a:endParaRPr lang="de-DE" dirty="0" smtClean="0">
              <a:latin typeface="ETH-Light"/>
              <a:cs typeface="ETH-Light"/>
            </a:endParaRPr>
          </a:p>
          <a:p>
            <a:endParaRPr lang="de-DE" dirty="0">
              <a:latin typeface="ETH-Light"/>
              <a:cs typeface="ETH-Ligh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91029" y="5321300"/>
          <a:ext cx="4161971" cy="469900"/>
        </p:xfrm>
        <a:graphic>
          <a:graphicData uri="http://schemas.openxmlformats.org/presentationml/2006/ole">
            <p:oleObj spid="_x0000_s41986" name="Formel" r:id="rId3" imgW="1574800" imgH="177800" progId="Equation.3">
              <p:embed/>
            </p:oleObj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0" y="1524000"/>
            <a:ext cx="3251200" cy="32004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continuous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Rabi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oscillation</a:t>
            </a:r>
            <a:r>
              <a:rPr lang="de-DE" dirty="0" smtClean="0">
                <a:latin typeface="ETH-Light"/>
                <a:cs typeface="ETH-Light"/>
              </a:rPr>
              <a:t/>
            </a:r>
            <a:br>
              <a:rPr lang="de-DE" dirty="0" smtClean="0">
                <a:latin typeface="ETH-Light"/>
                <a:cs typeface="ETH-Light"/>
              </a:rPr>
            </a:b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detection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scheme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6" name="Inhaltsplatzhalter 5" descr="spinblockad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86" r="-107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Koppens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i="1" dirty="0" smtClean="0">
                <a:latin typeface="ETH-Light"/>
                <a:cs typeface="ETH-Light"/>
              </a:rPr>
              <a:t>et al.</a:t>
            </a:r>
            <a:r>
              <a:rPr lang="de-DE" dirty="0" smtClean="0">
                <a:latin typeface="ETH-Light"/>
                <a:cs typeface="ETH-Light"/>
              </a:rPr>
              <a:t>: Tuning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ext</a:t>
            </a:r>
            <a:r>
              <a:rPr lang="de-DE" dirty="0" smtClean="0">
                <a:latin typeface="ETH-Light"/>
                <a:cs typeface="ETH-Light"/>
              </a:rPr>
              <a:t> </a:t>
            </a:r>
            <a:br>
              <a:rPr lang="de-DE" dirty="0" smtClean="0">
                <a:latin typeface="ETH-Light"/>
                <a:cs typeface="ETH-Light"/>
              </a:rPr>
            </a:br>
            <a:r>
              <a:rPr lang="de-DE" dirty="0" err="1" smtClean="0">
                <a:latin typeface="ETH-Light"/>
                <a:cs typeface="ETH-Light"/>
              </a:rPr>
              <a:t>with/without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ac</a:t>
            </a:r>
            <a:endParaRPr lang="de-DE" baseline="-25000" dirty="0">
              <a:latin typeface="ETH-Light"/>
              <a:cs typeface="ETH-Light"/>
            </a:endParaRPr>
          </a:p>
        </p:txBody>
      </p:sp>
      <p:pic>
        <p:nvPicPr>
          <p:cNvPr id="5" name="Bild 4" descr="rf.png"/>
          <p:cNvPicPr>
            <a:picLocks noChangeAspect="1"/>
          </p:cNvPicPr>
          <p:nvPr/>
        </p:nvPicPr>
        <p:blipFill>
          <a:blip r:embed="rId2"/>
          <a:srcRect l="25276" t="87677" r="38392"/>
          <a:stretch>
            <a:fillRect/>
          </a:stretch>
        </p:blipFill>
        <p:spPr>
          <a:xfrm>
            <a:off x="990600" y="1600200"/>
            <a:ext cx="6705600" cy="4936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ETH Light" pitchFamily="2" charset="0"/>
              </a:rPr>
              <a:t>Materials and Fabrication</a:t>
            </a:r>
            <a:endParaRPr lang="de-CH" dirty="0">
              <a:latin typeface="ETH Light" pitchFamily="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b="47181"/>
          <a:stretch>
            <a:fillRect/>
          </a:stretch>
        </p:blipFill>
        <p:spPr>
          <a:xfrm>
            <a:off x="457200" y="1417638"/>
            <a:ext cx="4339691" cy="2900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1417638"/>
            <a:ext cx="3614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ETH Light" pitchFamily="2" charset="0"/>
              </a:rPr>
              <a:t>AlGaAs layer doped with Si introduces free electrons which accumulate at the AlGaAs/GaAs interface </a:t>
            </a:r>
          </a:p>
          <a:p>
            <a:endParaRPr lang="de-CH" dirty="0" smtClean="0">
              <a:latin typeface="ETH Light" pitchFamily="2" charset="0"/>
            </a:endParaRPr>
          </a:p>
          <a:p>
            <a:r>
              <a:rPr lang="de-CH" dirty="0" smtClean="0">
                <a:latin typeface="ETH Light" pitchFamily="2" charset="0"/>
              </a:rPr>
              <a:t>creation of 2D electron gas (height ca. 10 nm) at interface.</a:t>
            </a:r>
          </a:p>
          <a:p>
            <a:endParaRPr lang="de-CH" dirty="0" smtClean="0">
              <a:latin typeface="ETH Light" pitchFamily="2" charset="0"/>
            </a:endParaRPr>
          </a:p>
          <a:p>
            <a:r>
              <a:rPr lang="de-CH" dirty="0" err="1" smtClean="0">
                <a:latin typeface="ETH Light" pitchFamily="2" charset="0"/>
              </a:rPr>
              <a:t>Through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molecular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beam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epitaxy</a:t>
            </a:r>
            <a:r>
              <a:rPr lang="de-CH" dirty="0" smtClean="0">
                <a:latin typeface="ETH Light" pitchFamily="2" charset="0"/>
              </a:rPr>
              <a:t>, </a:t>
            </a:r>
            <a:r>
              <a:rPr lang="de-CH" dirty="0" err="1" smtClean="0">
                <a:latin typeface="ETH Light" pitchFamily="2" charset="0"/>
              </a:rPr>
              <a:t>electrodes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are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created</a:t>
            </a:r>
            <a:r>
              <a:rPr lang="de-CH" dirty="0" smtClean="0">
                <a:latin typeface="ETH Light" pitchFamily="2" charset="0"/>
              </a:rPr>
              <a:t> (~10 nm). </a:t>
            </a:r>
            <a:r>
              <a:rPr lang="de-CH" dirty="0" err="1" smtClean="0">
                <a:latin typeface="ETH Light" pitchFamily="2" charset="0"/>
              </a:rPr>
              <a:t>Through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choice</a:t>
            </a:r>
            <a:r>
              <a:rPr lang="de-CH" dirty="0" smtClean="0">
                <a:latin typeface="ETH Light" pitchFamily="2" charset="0"/>
              </a:rPr>
              <a:t> of </a:t>
            </a:r>
            <a:r>
              <a:rPr lang="de-CH" dirty="0" err="1" smtClean="0">
                <a:latin typeface="ETH Light" pitchFamily="2" charset="0"/>
              </a:rPr>
              <a:t>structure</a:t>
            </a:r>
            <a:r>
              <a:rPr lang="de-CH" dirty="0" smtClean="0">
                <a:latin typeface="ETH Light" pitchFamily="2" charset="0"/>
              </a:rPr>
              <a:t>, </a:t>
            </a:r>
            <a:r>
              <a:rPr lang="de-CH" dirty="0" err="1" smtClean="0">
                <a:latin typeface="ETH Light" pitchFamily="2" charset="0"/>
              </a:rPr>
              <a:t>depleted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areas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can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be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isolated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from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the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rest</a:t>
            </a:r>
            <a:r>
              <a:rPr lang="de-CH" dirty="0" smtClean="0">
                <a:latin typeface="ETH Light" pitchFamily="2" charset="0"/>
              </a:rPr>
              <a:t> of </a:t>
            </a:r>
            <a:r>
              <a:rPr lang="de-CH" dirty="0" err="1" smtClean="0">
                <a:latin typeface="ETH Light" pitchFamily="2" charset="0"/>
              </a:rPr>
              <a:t>the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electrons</a:t>
            </a:r>
            <a:r>
              <a:rPr lang="de-CH" dirty="0" smtClean="0">
                <a:latin typeface="ETH Light" pitchFamily="2" charset="0"/>
              </a:rPr>
              <a:t> -&gt; </a:t>
            </a:r>
            <a:r>
              <a:rPr lang="de-CH" dirty="0" err="1" smtClean="0">
                <a:latin typeface="ETH Light" pitchFamily="2" charset="0"/>
              </a:rPr>
              <a:t>QDs</a:t>
            </a:r>
            <a:endParaRPr lang="de-CH" dirty="0" smtClean="0">
              <a:latin typeface="ETH Light" pitchFamily="2" charset="0"/>
            </a:endParaRPr>
          </a:p>
          <a:p>
            <a:endParaRPr lang="de-CH" dirty="0">
              <a:latin typeface="ETH 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5792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latin typeface="ETH Light" pitchFamily="2" charset="0"/>
              </a:rPr>
              <a:t>By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applying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voltages</a:t>
            </a:r>
            <a:r>
              <a:rPr lang="de-CH" dirty="0" smtClean="0">
                <a:latin typeface="ETH Light" pitchFamily="2" charset="0"/>
              </a:rPr>
              <a:t> to metal </a:t>
            </a:r>
            <a:r>
              <a:rPr lang="de-CH" dirty="0" err="1" smtClean="0">
                <a:latin typeface="ETH Light" pitchFamily="2" charset="0"/>
              </a:rPr>
              <a:t>electrodes</a:t>
            </a:r>
            <a:r>
              <a:rPr lang="de-CH" dirty="0" smtClean="0">
                <a:latin typeface="ETH Light" pitchFamily="2" charset="0"/>
              </a:rPr>
              <a:t> on </a:t>
            </a:r>
            <a:r>
              <a:rPr lang="de-CH" dirty="0" err="1" smtClean="0">
                <a:latin typeface="ETH Light" pitchFamily="2" charset="0"/>
              </a:rPr>
              <a:t>top</a:t>
            </a:r>
            <a:r>
              <a:rPr lang="de-CH" dirty="0" smtClean="0">
                <a:latin typeface="ETH Light" pitchFamily="2" charset="0"/>
              </a:rPr>
              <a:t> of </a:t>
            </a:r>
            <a:r>
              <a:rPr lang="de-CH" dirty="0" err="1" smtClean="0">
                <a:latin typeface="ETH Light" pitchFamily="2" charset="0"/>
              </a:rPr>
              <a:t>AlGaAs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layer</a:t>
            </a:r>
            <a:r>
              <a:rPr lang="de-CH" dirty="0" smtClean="0">
                <a:latin typeface="ETH Light" pitchFamily="2" charset="0"/>
              </a:rPr>
              <a:t>, </a:t>
            </a:r>
            <a:r>
              <a:rPr lang="de-CH" dirty="0" err="1" smtClean="0">
                <a:latin typeface="ETH Light" pitchFamily="2" charset="0"/>
              </a:rPr>
              <a:t>local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depletion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areas</a:t>
            </a:r>
            <a:r>
              <a:rPr lang="de-CH" dirty="0" smtClean="0">
                <a:latin typeface="ETH Light" pitchFamily="2" charset="0"/>
              </a:rPr>
              <a:t> in </a:t>
            </a:r>
            <a:r>
              <a:rPr lang="de-CH" dirty="0" err="1" smtClean="0">
                <a:latin typeface="ETH Light" pitchFamily="2" charset="0"/>
              </a:rPr>
              <a:t>the</a:t>
            </a:r>
            <a:r>
              <a:rPr lang="de-CH" dirty="0" smtClean="0">
                <a:latin typeface="ETH Light" pitchFamily="2" charset="0"/>
              </a:rPr>
              <a:t> 2DEG </a:t>
            </a:r>
            <a:r>
              <a:rPr lang="de-CH" dirty="0" err="1" smtClean="0">
                <a:latin typeface="ETH Light" pitchFamily="2" charset="0"/>
              </a:rPr>
              <a:t>are</a:t>
            </a:r>
            <a:r>
              <a:rPr lang="de-CH" dirty="0" smtClean="0">
                <a:latin typeface="ETH Light" pitchFamily="2" charset="0"/>
              </a:rPr>
              <a:t> </a:t>
            </a:r>
            <a:r>
              <a:rPr lang="de-CH" dirty="0" err="1" smtClean="0">
                <a:latin typeface="ETH Light" pitchFamily="2" charset="0"/>
              </a:rPr>
              <a:t>created</a:t>
            </a:r>
            <a:r>
              <a:rPr lang="de-CH" dirty="0" smtClean="0">
                <a:latin typeface="ETH Light" pitchFamily="2" charset="0"/>
              </a:rPr>
              <a:t> </a:t>
            </a:r>
          </a:p>
          <a:p>
            <a:endParaRPr lang="de-CH" dirty="0" smtClean="0">
              <a:latin typeface="ETH Light" pitchFamily="2" charset="0"/>
            </a:endParaRPr>
          </a:p>
          <a:p>
            <a:r>
              <a:rPr lang="de-CH" dirty="0" smtClean="0">
                <a:latin typeface="ETH Light" pitchFamily="2" charset="0"/>
              </a:rPr>
              <a:t>To be able to measure the quantum effects,  the device is cooled to 20mK.</a:t>
            </a:r>
            <a:endParaRPr lang="de-CH" dirty="0">
              <a:latin typeface="ETH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Koppens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i="1" dirty="0" smtClean="0">
                <a:latin typeface="ETH-Light"/>
                <a:cs typeface="ETH-Light"/>
              </a:rPr>
              <a:t>et al.</a:t>
            </a:r>
            <a:r>
              <a:rPr lang="de-DE" dirty="0" smtClean="0">
                <a:latin typeface="ETH-Light"/>
                <a:cs typeface="ETH-Light"/>
              </a:rPr>
              <a:t>: Tuning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ext</a:t>
            </a:r>
            <a:r>
              <a:rPr lang="de-DE" dirty="0" smtClean="0">
                <a:latin typeface="ETH-Light"/>
                <a:cs typeface="ETH-Light"/>
              </a:rPr>
              <a:t> and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ac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4" name="Inhaltsplatzhalter 3" descr="field.png"/>
          <p:cNvPicPr>
            <a:picLocks noChangeAspect="1"/>
          </p:cNvPicPr>
          <p:nvPr/>
        </p:nvPicPr>
        <p:blipFill>
          <a:blip r:embed="rId2"/>
          <a:srcRect l="-3724" r="-2474"/>
          <a:stretch>
            <a:fillRect/>
          </a:stretch>
        </p:blipFill>
        <p:spPr>
          <a:xfrm>
            <a:off x="1205169" y="1676400"/>
            <a:ext cx="6491031" cy="453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pulsed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Rabi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oscillation</a:t>
            </a:r>
            <a:r>
              <a:rPr lang="de-DE" dirty="0" smtClean="0">
                <a:latin typeface="ETH-Light"/>
                <a:cs typeface="ETH-Light"/>
              </a:rPr>
              <a:t/>
            </a:r>
            <a:br>
              <a:rPr lang="de-DE" dirty="0" smtClean="0">
                <a:latin typeface="ETH-Light"/>
                <a:cs typeface="ETH-Light"/>
              </a:rPr>
            </a:br>
            <a:r>
              <a:rPr lang="de-DE" dirty="0" err="1" smtClean="0">
                <a:latin typeface="ETH-Light"/>
                <a:cs typeface="ETH-Light"/>
              </a:rPr>
              <a:t>detection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scheme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5" name="Inhaltsplatzhalter 4" descr="rabiBur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86" r="-107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Koppens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i="1" dirty="0" smtClean="0">
                <a:latin typeface="ETH-Light"/>
                <a:cs typeface="ETH-Light"/>
              </a:rPr>
              <a:t>et al.</a:t>
            </a:r>
            <a:r>
              <a:rPr lang="de-DE" dirty="0" smtClean="0">
                <a:latin typeface="ETH-Light"/>
                <a:cs typeface="ETH-Light"/>
              </a:rPr>
              <a:t>: </a:t>
            </a:r>
            <a:r>
              <a:rPr lang="de-DE" dirty="0" err="1" smtClean="0">
                <a:latin typeface="ETH-Light"/>
                <a:cs typeface="ETH-Light"/>
              </a:rPr>
              <a:t>Rabi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oscillations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4" name="Inhaltsplatzhalter 3" descr="Rabi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2650" r="-22650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590800" y="5668963"/>
          <a:ext cx="2576513" cy="946150"/>
        </p:xfrm>
        <a:graphic>
          <a:graphicData uri="http://schemas.openxmlformats.org/presentationml/2006/ole">
            <p:oleObj spid="_x0000_s59394" name="Formel" r:id="rId4" imgW="1003300" imgH="368300" progId="Equation.3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661025" y="5668963"/>
          <a:ext cx="1370013" cy="946150"/>
        </p:xfrm>
        <a:graphic>
          <a:graphicData uri="http://schemas.openxmlformats.org/presentationml/2006/ole">
            <p:oleObj spid="_x0000_s59395" name="Formel" r:id="rId5" imgW="5334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Rabi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performance</a:t>
            </a:r>
            <a:endParaRPr lang="de-DE" dirty="0">
              <a:latin typeface="ETH-Light"/>
              <a:cs typeface="ETH-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fidelity</a:t>
            </a:r>
            <a:r>
              <a:rPr lang="de-DE" dirty="0" smtClean="0">
                <a:latin typeface="ETH-Light"/>
                <a:cs typeface="ETH-Light"/>
              </a:rPr>
              <a:t>: 73% (131° </a:t>
            </a:r>
            <a:r>
              <a:rPr lang="de-DE" dirty="0" err="1" smtClean="0">
                <a:latin typeface="ETH-Light"/>
                <a:cs typeface="ETH-Light"/>
              </a:rPr>
              <a:t>instead</a:t>
            </a:r>
            <a:r>
              <a:rPr lang="de-DE" dirty="0" smtClean="0">
                <a:latin typeface="ETH-Light"/>
                <a:cs typeface="ETH-Light"/>
              </a:rPr>
              <a:t> of 180°)</a:t>
            </a:r>
          </a:p>
          <a:p>
            <a:pPr lvl="1"/>
            <a:r>
              <a:rPr lang="de-DE" dirty="0" err="1" smtClean="0">
                <a:latin typeface="ETH-Light"/>
                <a:cs typeface="ETH-Light"/>
              </a:rPr>
              <a:t>use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stronger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ac</a:t>
            </a:r>
            <a:endParaRPr lang="de-DE" baseline="-25000" dirty="0" smtClean="0">
              <a:latin typeface="ETH-Light"/>
              <a:cs typeface="ETH-Light"/>
            </a:endParaRPr>
          </a:p>
          <a:p>
            <a:pPr lvl="1"/>
            <a:r>
              <a:rPr lang="de-DE" dirty="0" err="1" smtClean="0">
                <a:latin typeface="ETH-Light"/>
                <a:cs typeface="ETH-Light"/>
              </a:rPr>
              <a:t>application</a:t>
            </a:r>
            <a:r>
              <a:rPr lang="de-DE" dirty="0" smtClean="0">
                <a:latin typeface="ETH-Light"/>
                <a:cs typeface="ETH-Light"/>
              </a:rPr>
              <a:t> of </a:t>
            </a:r>
            <a:r>
              <a:rPr lang="de-DE" dirty="0" err="1" smtClean="0">
                <a:latin typeface="ETH-Light"/>
                <a:cs typeface="ETH-Light"/>
              </a:rPr>
              <a:t>composite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pulses</a:t>
            </a:r>
            <a:endParaRPr lang="de-DE" dirty="0" smtClean="0">
              <a:latin typeface="ETH-Light"/>
              <a:cs typeface="ETH-Light"/>
            </a:endParaRPr>
          </a:p>
          <a:p>
            <a:pPr lvl="1"/>
            <a:r>
              <a:rPr lang="de-DE" dirty="0" err="1" smtClean="0">
                <a:latin typeface="ETH-Light"/>
                <a:cs typeface="ETH-Light"/>
              </a:rPr>
              <a:t>measure</a:t>
            </a:r>
            <a:r>
              <a:rPr lang="de-DE" dirty="0" smtClean="0">
                <a:latin typeface="ETH-Light"/>
                <a:cs typeface="ETH-Light"/>
              </a:rPr>
              <a:t> and </a:t>
            </a:r>
            <a:r>
              <a:rPr lang="de-DE" dirty="0" err="1" smtClean="0">
                <a:latin typeface="ETH-Light"/>
                <a:cs typeface="ETH-Light"/>
              </a:rPr>
              <a:t>compensate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nuclear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field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fluctuations</a:t>
            </a:r>
            <a:r>
              <a:rPr lang="de-DE" dirty="0" smtClean="0">
                <a:latin typeface="ETH-Light"/>
                <a:cs typeface="ETH-Light"/>
              </a:rPr>
              <a:t> (</a:t>
            </a:r>
            <a:r>
              <a:rPr lang="de-DE" dirty="0" err="1" smtClean="0">
                <a:latin typeface="ETH-Light"/>
                <a:cs typeface="ETH-Light"/>
              </a:rPr>
              <a:t>nuclear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state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narrowing</a:t>
            </a:r>
            <a:r>
              <a:rPr lang="de-DE" dirty="0" smtClean="0">
                <a:latin typeface="ETH-Light"/>
                <a:cs typeface="ETH-Light"/>
              </a:rPr>
              <a:t>)</a:t>
            </a:r>
          </a:p>
          <a:p>
            <a:r>
              <a:rPr lang="de-DE" dirty="0" err="1" smtClean="0">
                <a:latin typeface="ETH-Light"/>
                <a:cs typeface="ETH-Light"/>
              </a:rPr>
              <a:t>qbit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discrimination</a:t>
            </a:r>
            <a:r>
              <a:rPr lang="de-DE" dirty="0" smtClean="0">
                <a:latin typeface="ETH-Light"/>
                <a:cs typeface="ETH-Light"/>
              </a:rPr>
              <a:t>:</a:t>
            </a:r>
          </a:p>
          <a:p>
            <a:pPr lvl="1"/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ac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or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B</a:t>
            </a:r>
            <a:r>
              <a:rPr lang="de-DE" baseline="-25000" dirty="0" err="1" smtClean="0">
                <a:latin typeface="ETH-Light"/>
                <a:cs typeface="ETH-Light"/>
              </a:rPr>
              <a:t>ext</a:t>
            </a:r>
            <a:r>
              <a:rPr lang="de-DE" baseline="-25000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gradient</a:t>
            </a:r>
            <a:endParaRPr lang="de-DE" dirty="0" smtClean="0">
              <a:latin typeface="ETH-Light"/>
              <a:cs typeface="ETH-Light"/>
            </a:endParaRPr>
          </a:p>
          <a:p>
            <a:pPr lvl="1"/>
            <a:r>
              <a:rPr lang="de-DE" dirty="0" err="1" smtClean="0">
                <a:latin typeface="ETH-Light"/>
                <a:cs typeface="ETH-Light"/>
              </a:rPr>
              <a:t>local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g-factor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engineering</a:t>
            </a:r>
            <a:endParaRPr lang="de-DE" dirty="0" smtClean="0">
              <a:latin typeface="ETH-Light"/>
              <a:cs typeface="ETH-Light"/>
            </a:endParaRPr>
          </a:p>
          <a:p>
            <a:pPr lvl="1"/>
            <a:r>
              <a:rPr lang="de-DE" dirty="0" err="1" smtClean="0">
                <a:latin typeface="ETH-Light"/>
                <a:cs typeface="ETH-Light"/>
              </a:rPr>
              <a:t>use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electric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field</a:t>
            </a:r>
            <a:r>
              <a:rPr lang="de-DE" dirty="0" smtClean="0">
                <a:latin typeface="ETH-Light"/>
                <a:cs typeface="ETH-Light"/>
              </a:rPr>
              <a:t> (</a:t>
            </a:r>
            <a:r>
              <a:rPr lang="de-DE" dirty="0" err="1" smtClean="0">
                <a:latin typeface="ETH-Light"/>
                <a:cs typeface="ETH-Light"/>
              </a:rPr>
              <a:t>spin-orbit-interaction</a:t>
            </a:r>
            <a:r>
              <a:rPr lang="de-DE" dirty="0" smtClean="0">
                <a:latin typeface="ETH-Light"/>
                <a:cs typeface="ETH-Ligh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dirty="0" smtClean="0">
                <a:latin typeface="ETH-Light"/>
                <a:cs typeface="ETH-Light"/>
              </a:rPr>
              <a:t>A </a:t>
            </a:r>
            <a:r>
              <a:rPr lang="de-DE" dirty="0" err="1" smtClean="0">
                <a:latin typeface="ETH-Light"/>
                <a:cs typeface="ETH-Light"/>
              </a:rPr>
              <a:t>scalable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physical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system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with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well</a:t>
            </a:r>
            <a:r>
              <a:rPr lang="de-DE" sz="3243" dirty="0" err="1" smtClean="0">
                <a:latin typeface="ETH-Light"/>
                <a:cs typeface="ETH-Light"/>
              </a:rPr>
              <a:t>-characterized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qubits.</a:t>
            </a:r>
            <a:r>
              <a:rPr lang="de-DE" sz="3243" dirty="0" err="1" smtClean="0">
                <a:solidFill>
                  <a:srgbClr val="000000"/>
                </a:solidFill>
                <a:latin typeface="ETH-Light"/>
                <a:cs typeface="ETH-Light"/>
              </a:rPr>
              <a:t>_</a:t>
            </a:r>
            <a:r>
              <a:rPr lang="de-DE" sz="3243" dirty="0" err="1" smtClean="0">
                <a:solidFill>
                  <a:srgbClr val="00C201"/>
                </a:solidFill>
                <a:latin typeface="ETH-Light"/>
                <a:ea typeface="Zapf Dingbats"/>
                <a:cs typeface="ETH-Light"/>
              </a:rPr>
              <a:t>✔</a:t>
            </a:r>
            <a:endParaRPr lang="de-DE" sz="3243" dirty="0" smtClean="0">
              <a:latin typeface="ETH-Light"/>
              <a:cs typeface="ETH-Light"/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z="3243" dirty="0" err="1" smtClean="0">
                <a:latin typeface="ETH-Light"/>
                <a:cs typeface="ETH-Light"/>
              </a:rPr>
              <a:t>The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ability</a:t>
            </a:r>
            <a:r>
              <a:rPr lang="de-DE" sz="3243" dirty="0" smtClean="0">
                <a:latin typeface="ETH-Light"/>
                <a:cs typeface="ETH-Light"/>
              </a:rPr>
              <a:t> to </a:t>
            </a:r>
            <a:r>
              <a:rPr lang="de-DE" sz="3243" dirty="0" err="1" smtClean="0">
                <a:latin typeface="ETH-Light"/>
                <a:cs typeface="ETH-Light"/>
              </a:rPr>
              <a:t>initialize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the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state</a:t>
            </a:r>
            <a:r>
              <a:rPr lang="de-DE" sz="3243" dirty="0" smtClean="0">
                <a:latin typeface="ETH-Light"/>
                <a:cs typeface="ETH-Light"/>
              </a:rPr>
              <a:t> of </a:t>
            </a:r>
            <a:r>
              <a:rPr lang="de-DE" sz="3243" dirty="0" err="1" smtClean="0">
                <a:latin typeface="ETH-Light"/>
                <a:cs typeface="ETH-Light"/>
              </a:rPr>
              <a:t>the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qubits</a:t>
            </a:r>
            <a:r>
              <a:rPr lang="de-DE" sz="3243" dirty="0" smtClean="0">
                <a:latin typeface="ETH-Light"/>
                <a:cs typeface="ETH-Light"/>
              </a:rPr>
              <a:t> to a simple </a:t>
            </a:r>
            <a:r>
              <a:rPr lang="de-DE" sz="3243" dirty="0" err="1" smtClean="0">
                <a:latin typeface="ETH-Light"/>
                <a:cs typeface="ETH-Light"/>
              </a:rPr>
              <a:t>fiducial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state.</a:t>
            </a:r>
            <a:r>
              <a:rPr lang="de-DE" sz="3243" dirty="0" err="1" smtClean="0">
                <a:solidFill>
                  <a:schemeClr val="bg1"/>
                </a:solidFill>
                <a:latin typeface="ETH-Light"/>
                <a:cs typeface="ETH-Light"/>
              </a:rPr>
              <a:t>_</a:t>
            </a:r>
            <a:r>
              <a:rPr lang="de-DE" sz="3243" dirty="0" err="1" smtClean="0">
                <a:solidFill>
                  <a:srgbClr val="00C201"/>
                </a:solidFill>
                <a:latin typeface="ETH-Light"/>
                <a:ea typeface="Zapf Dingbats"/>
                <a:cs typeface="ETH-Light"/>
              </a:rPr>
              <a:t>✔</a:t>
            </a:r>
            <a:endParaRPr lang="de-DE" sz="3243" dirty="0" smtClean="0">
              <a:latin typeface="ETH-Light"/>
              <a:cs typeface="ETH-Light"/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z="3243" dirty="0" smtClean="0">
                <a:latin typeface="ETH-Light"/>
                <a:cs typeface="ETH-Light"/>
              </a:rPr>
              <a:t>Long (relative) </a:t>
            </a:r>
            <a:r>
              <a:rPr lang="de-DE" sz="3243" dirty="0" err="1" smtClean="0">
                <a:latin typeface="ETH-Light"/>
                <a:cs typeface="ETH-Light"/>
              </a:rPr>
              <a:t>decoherence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times</a:t>
            </a:r>
            <a:r>
              <a:rPr lang="de-DE" sz="3243" dirty="0" smtClean="0">
                <a:latin typeface="ETH-Light"/>
                <a:cs typeface="ETH-Light"/>
              </a:rPr>
              <a:t>, </a:t>
            </a:r>
            <a:r>
              <a:rPr lang="de-DE" sz="3243" dirty="0" err="1" smtClean="0">
                <a:latin typeface="ETH-Light"/>
                <a:cs typeface="ETH-Light"/>
              </a:rPr>
              <a:t>much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longer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than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the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gate-operation</a:t>
            </a:r>
            <a:r>
              <a:rPr lang="de-DE" sz="3243" dirty="0" smtClean="0">
                <a:latin typeface="ETH-Light"/>
                <a:cs typeface="ETH-Light"/>
              </a:rPr>
              <a:t> time.</a:t>
            </a:r>
            <a:r>
              <a:rPr lang="de-DE" sz="3243" b="1" dirty="0" smtClean="0">
                <a:solidFill>
                  <a:srgbClr val="FF6600"/>
                </a:solidFill>
                <a:latin typeface="ETH-Light"/>
                <a:cs typeface="ETH-Light"/>
              </a:rPr>
              <a:t>?                                 (T1 ≈ 1ms, T</a:t>
            </a:r>
            <a:r>
              <a:rPr lang="de-DE" sz="3243" b="1" baseline="-25000" dirty="0" smtClean="0">
                <a:solidFill>
                  <a:srgbClr val="FF6600"/>
                </a:solidFill>
                <a:latin typeface="ETH-Light"/>
                <a:cs typeface="ETH-Light"/>
              </a:rPr>
              <a:t>2</a:t>
            </a:r>
            <a:r>
              <a:rPr lang="de-DE" sz="3243" b="1" baseline="30000" dirty="0" smtClean="0">
                <a:solidFill>
                  <a:srgbClr val="FF6600"/>
                </a:solidFill>
                <a:latin typeface="ETH-Light"/>
                <a:cs typeface="ETH-Light"/>
              </a:rPr>
              <a:t>* </a:t>
            </a:r>
            <a:r>
              <a:rPr lang="de-DE" sz="3243" b="1" dirty="0" smtClean="0">
                <a:solidFill>
                  <a:srgbClr val="FF6600"/>
                </a:solidFill>
                <a:latin typeface="ETH-Light"/>
                <a:cs typeface="ETH-Light"/>
              </a:rPr>
              <a:t>≈ 10ns, T2 &gt; 1μs [</a:t>
            </a:r>
            <a:r>
              <a:rPr lang="de-DE" sz="3243" b="1" dirty="0" err="1" smtClean="0">
                <a:solidFill>
                  <a:srgbClr val="FF6600"/>
                </a:solidFill>
                <a:latin typeface="ETH-Light"/>
                <a:cs typeface="ETH-Light"/>
              </a:rPr>
              <a:t>spin</a:t>
            </a:r>
            <a:r>
              <a:rPr lang="de-DE" sz="3243" b="1" dirty="0" smtClean="0">
                <a:solidFill>
                  <a:srgbClr val="FF6600"/>
                </a:solidFill>
                <a:latin typeface="ETH-Light"/>
                <a:cs typeface="ETH-Light"/>
              </a:rPr>
              <a:t> echo])</a:t>
            </a:r>
            <a:endParaRPr lang="de-DE" sz="3243" dirty="0" smtClean="0">
              <a:latin typeface="ETH-Light"/>
              <a:cs typeface="ETH-Light"/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z="3243" dirty="0" smtClean="0">
                <a:latin typeface="ETH-Light"/>
                <a:cs typeface="ETH-Light"/>
              </a:rPr>
              <a:t>A universal </a:t>
            </a:r>
            <a:r>
              <a:rPr lang="de-DE" sz="3243" dirty="0" err="1" smtClean="0">
                <a:latin typeface="ETH-Light"/>
                <a:cs typeface="ETH-Light"/>
              </a:rPr>
              <a:t>set</a:t>
            </a:r>
            <a:r>
              <a:rPr lang="de-DE" sz="3243" dirty="0" smtClean="0">
                <a:latin typeface="ETH-Light"/>
                <a:cs typeface="ETH-Light"/>
              </a:rPr>
              <a:t> of </a:t>
            </a:r>
            <a:r>
              <a:rPr lang="de-DE" sz="3243" dirty="0" err="1" smtClean="0">
                <a:latin typeface="ETH-Light"/>
                <a:cs typeface="ETH-Light"/>
              </a:rPr>
              <a:t>quantum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gates.</a:t>
            </a:r>
            <a:r>
              <a:rPr lang="de-DE" sz="3243" dirty="0" err="1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✖</a:t>
            </a:r>
            <a:r>
              <a:rPr lang="de-DE" sz="3243" b="1" dirty="0" smtClean="0">
                <a:solidFill>
                  <a:srgbClr val="FF6600"/>
                </a:solidFill>
                <a:latin typeface="ETH-Light"/>
                <a:cs typeface="ETH-Light"/>
              </a:rPr>
              <a:t> </a:t>
            </a:r>
            <a:r>
              <a:rPr lang="de-DE" sz="3243" b="1" dirty="0" smtClean="0">
                <a:solidFill>
                  <a:srgbClr val="FF0000"/>
                </a:solidFill>
                <a:latin typeface="ETH-Light"/>
                <a:cs typeface="ETH-Light"/>
              </a:rPr>
              <a:t>NO ENTANGLEMENT YET (2005)</a:t>
            </a:r>
            <a:endParaRPr lang="de-DE" sz="3243" dirty="0" smtClean="0">
              <a:solidFill>
                <a:srgbClr val="FF0000"/>
              </a:solidFill>
              <a:latin typeface="ETH-Light"/>
              <a:cs typeface="ETH-Light"/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de-DE" sz="3243" dirty="0" smtClean="0">
                <a:latin typeface="ETH-Light"/>
                <a:cs typeface="ETH-Light"/>
              </a:rPr>
              <a:t>A </a:t>
            </a:r>
            <a:r>
              <a:rPr lang="de-DE" sz="3243" dirty="0" err="1" smtClean="0">
                <a:latin typeface="ETH-Light"/>
                <a:cs typeface="ETH-Light"/>
              </a:rPr>
              <a:t>qubit-specific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measurement</a:t>
            </a:r>
            <a:r>
              <a:rPr lang="de-DE" sz="3243" dirty="0" smtClean="0">
                <a:latin typeface="ETH-Light"/>
                <a:cs typeface="ETH-Light"/>
              </a:rPr>
              <a:t> </a:t>
            </a:r>
            <a:r>
              <a:rPr lang="de-DE" sz="3243" dirty="0" err="1" smtClean="0">
                <a:latin typeface="ETH-Light"/>
                <a:cs typeface="ETH-Light"/>
              </a:rPr>
              <a:t>capability</a:t>
            </a:r>
            <a:r>
              <a:rPr lang="de-DE" sz="3243" dirty="0" smtClean="0">
                <a:latin typeface="ETH-Light"/>
                <a:cs typeface="ETH-Light"/>
              </a:rPr>
              <a:t>. </a:t>
            </a:r>
            <a:r>
              <a:rPr lang="de-DE" sz="3243" dirty="0" smtClean="0">
                <a:solidFill>
                  <a:srgbClr val="00C201"/>
                </a:solidFill>
                <a:latin typeface="ETH-Light"/>
                <a:ea typeface="Zapf Dingbats"/>
                <a:cs typeface="ETH-Light"/>
              </a:rPr>
              <a:t>✔    </a:t>
            </a:r>
            <a:r>
              <a:rPr lang="de-DE" sz="3243" b="1" dirty="0" smtClean="0">
                <a:solidFill>
                  <a:srgbClr val="00C201"/>
                </a:solidFill>
                <a:latin typeface="ETH-Light"/>
                <a:cs typeface="ETH-Light"/>
              </a:rPr>
              <a:t>(</a:t>
            </a:r>
            <a:r>
              <a:rPr lang="de-DE" sz="3243" b="1" dirty="0" err="1" smtClean="0">
                <a:solidFill>
                  <a:srgbClr val="00C201"/>
                </a:solidFill>
                <a:latin typeface="ETH-Light"/>
                <a:cs typeface="ETH-Light"/>
              </a:rPr>
              <a:t>T</a:t>
            </a:r>
            <a:r>
              <a:rPr lang="de-DE" sz="3243" b="1" baseline="-25000" dirty="0" err="1" smtClean="0">
                <a:solidFill>
                  <a:srgbClr val="00C201"/>
                </a:solidFill>
                <a:latin typeface="ETH-Light"/>
                <a:cs typeface="ETH-Light"/>
              </a:rPr>
              <a:t>readout</a:t>
            </a:r>
            <a:r>
              <a:rPr lang="de-DE" sz="3243" b="1" baseline="-25000" dirty="0" smtClean="0">
                <a:solidFill>
                  <a:srgbClr val="00C201"/>
                </a:solidFill>
                <a:latin typeface="ETH-Light"/>
                <a:cs typeface="ETH-Light"/>
              </a:rPr>
              <a:t> </a:t>
            </a:r>
            <a:r>
              <a:rPr lang="de-DE" sz="3243" b="1" dirty="0" smtClean="0">
                <a:solidFill>
                  <a:srgbClr val="00C201"/>
                </a:solidFill>
                <a:latin typeface="ETH-Light"/>
                <a:cs typeface="ETH-Light"/>
              </a:rPr>
              <a:t>≈ 10μs)</a:t>
            </a:r>
            <a:endParaRPr lang="de-DE" sz="3243" dirty="0">
              <a:latin typeface="ETH-Light"/>
              <a:cs typeface="ETH-Ligh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>
                <a:latin typeface="ETH-Light"/>
                <a:cs typeface="ETH-Light"/>
              </a:rPr>
              <a:t>Summary</a:t>
            </a:r>
            <a:endParaRPr lang="de-DE" baseline="-25000" dirty="0">
              <a:latin typeface="ETH-Light"/>
              <a:cs typeface="ETH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Thanks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for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your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attention</a:t>
            </a:r>
            <a:r>
              <a:rPr lang="de-DE" dirty="0" smtClean="0">
                <a:latin typeface="ETH-Light"/>
                <a:cs typeface="ETH-Light"/>
              </a:rPr>
              <a:t>!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4" name="Inhaltsplatzhalter 3" descr="Whereisthelove-overlad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020" r="-530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1804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Biasing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the</a:t>
            </a:r>
            <a:r>
              <a:rPr lang="de-DE" dirty="0" smtClean="0">
                <a:latin typeface="ETH-Light"/>
                <a:cs typeface="ETH-Light"/>
              </a:rPr>
              <a:t> Quantum Dot</a:t>
            </a:r>
            <a:endParaRPr lang="de-DE" dirty="0">
              <a:latin typeface="ETH-Light"/>
              <a:cs typeface="ETH-Light"/>
            </a:endParaRPr>
          </a:p>
        </p:txBody>
      </p:sp>
      <p:grpSp>
        <p:nvGrpSpPr>
          <p:cNvPr id="5" name="Gruppierung 6"/>
          <p:cNvGrpSpPr/>
          <p:nvPr/>
        </p:nvGrpSpPr>
        <p:grpSpPr>
          <a:xfrm>
            <a:off x="1295398" y="1524000"/>
            <a:ext cx="6553200" cy="4328316"/>
            <a:chOff x="1905000" y="2438400"/>
            <a:chExt cx="5257800" cy="3276600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/>
            <a:srcRect l="3125" t="6180" r="4464"/>
            <a:stretch>
              <a:fillRect/>
            </a:stretch>
          </p:blipFill>
          <p:spPr>
            <a:xfrm>
              <a:off x="1905000" y="2438400"/>
              <a:ext cx="5257800" cy="2120900"/>
            </a:xfrm>
            <a:prstGeom prst="rect">
              <a:avLst/>
            </a:prstGeom>
          </p:spPr>
        </p:pic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/>
            <a:srcRect l="3125" r="4464" b="15741"/>
            <a:stretch>
              <a:fillRect/>
            </a:stretch>
          </p:blipFill>
          <p:spPr>
            <a:xfrm>
              <a:off x="1905000" y="4559300"/>
              <a:ext cx="5257800" cy="1155700"/>
            </a:xfrm>
            <a:prstGeom prst="rect">
              <a:avLst/>
            </a:prstGeom>
          </p:spPr>
        </p:pic>
      </p:grpSp>
      <p:sp>
        <p:nvSpPr>
          <p:cNvPr id="9" name="Textfeld 8"/>
          <p:cNvSpPr txBox="1"/>
          <p:nvPr/>
        </p:nvSpPr>
        <p:spPr>
          <a:xfrm>
            <a:off x="1848045" y="3987224"/>
            <a:ext cx="1047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I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QPC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180-Grad-Pfeil 12"/>
          <p:cNvSpPr/>
          <p:nvPr/>
        </p:nvSpPr>
        <p:spPr>
          <a:xfrm rot="10800000">
            <a:off x="3631346" y="2338701"/>
            <a:ext cx="1714838" cy="1804453"/>
          </a:xfrm>
          <a:prstGeom prst="uturnArrow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30167" y="2285200"/>
            <a:ext cx="1064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I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DOT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rot="5400000">
            <a:off x="6048387" y="3897052"/>
            <a:ext cx="855633" cy="1588"/>
          </a:xfrm>
          <a:prstGeom prst="straightConnector1">
            <a:avLst/>
          </a:prstGeom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629398" y="4033274"/>
            <a:ext cx="1047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I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QPC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grpSp>
        <p:nvGrpSpPr>
          <p:cNvPr id="27" name="Gruppierung 26"/>
          <p:cNvGrpSpPr/>
          <p:nvPr/>
        </p:nvGrpSpPr>
        <p:grpSpPr>
          <a:xfrm>
            <a:off x="1534348" y="1702245"/>
            <a:ext cx="619406" cy="619405"/>
            <a:chOff x="608806" y="2119595"/>
            <a:chExt cx="457995" cy="457994"/>
          </a:xfrm>
        </p:grpSpPr>
        <p:sp>
          <p:nvSpPr>
            <p:cNvPr id="25" name="Rechteck 24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Multiplizieren 25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7010396" y="1702245"/>
            <a:ext cx="619406" cy="619405"/>
            <a:chOff x="608806" y="2119595"/>
            <a:chExt cx="457995" cy="457994"/>
          </a:xfrm>
        </p:grpSpPr>
        <p:sp>
          <p:nvSpPr>
            <p:cNvPr id="29" name="Rechteck 28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Multiplizieren 29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1534347" y="5095595"/>
            <a:ext cx="619406" cy="619405"/>
            <a:chOff x="608806" y="2119595"/>
            <a:chExt cx="457995" cy="457994"/>
          </a:xfrm>
        </p:grpSpPr>
        <p:sp>
          <p:nvSpPr>
            <p:cNvPr id="32" name="Rechteck 31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Multiplizieren 32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ung 33"/>
          <p:cNvGrpSpPr/>
          <p:nvPr/>
        </p:nvGrpSpPr>
        <p:grpSpPr>
          <a:xfrm>
            <a:off x="7010398" y="5095595"/>
            <a:ext cx="619406" cy="619405"/>
            <a:chOff x="608806" y="2119595"/>
            <a:chExt cx="457995" cy="457994"/>
          </a:xfrm>
        </p:grpSpPr>
        <p:sp>
          <p:nvSpPr>
            <p:cNvPr id="35" name="Rechteck 34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Multiplizieren 35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1319434" y="1062335"/>
            <a:ext cx="11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Drain</a:t>
            </a:r>
            <a:endParaRPr lang="de-DE" sz="2400" dirty="0"/>
          </a:p>
        </p:txBody>
      </p:sp>
      <p:sp>
        <p:nvSpPr>
          <p:cNvPr id="38" name="Textfeld 37"/>
          <p:cNvSpPr txBox="1"/>
          <p:nvPr/>
        </p:nvSpPr>
        <p:spPr>
          <a:xfrm>
            <a:off x="6887358" y="1062335"/>
            <a:ext cx="134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Source</a:t>
            </a:r>
            <a:endParaRPr lang="de-DE" sz="2400" dirty="0"/>
          </a:p>
        </p:txBody>
      </p:sp>
      <p:sp>
        <p:nvSpPr>
          <p:cNvPr id="39" name="Textfeld 38"/>
          <p:cNvSpPr txBox="1"/>
          <p:nvPr/>
        </p:nvSpPr>
        <p:spPr>
          <a:xfrm>
            <a:off x="1319434" y="5871144"/>
            <a:ext cx="134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QPC-L</a:t>
            </a:r>
            <a:endParaRPr lang="de-DE" sz="2400" dirty="0"/>
          </a:p>
        </p:txBody>
      </p:sp>
      <p:sp>
        <p:nvSpPr>
          <p:cNvPr id="40" name="Textfeld 39"/>
          <p:cNvSpPr txBox="1"/>
          <p:nvPr/>
        </p:nvSpPr>
        <p:spPr>
          <a:xfrm>
            <a:off x="6842747" y="5871144"/>
            <a:ext cx="11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QPC-R</a:t>
            </a:r>
            <a:endParaRPr lang="de-DE" sz="2400" dirty="0"/>
          </a:p>
        </p:txBody>
      </p:sp>
      <p:cxnSp>
        <p:nvCxnSpPr>
          <p:cNvPr id="41" name="Gerade Verbindung mit Pfeil 40"/>
          <p:cNvCxnSpPr/>
          <p:nvPr/>
        </p:nvCxnSpPr>
        <p:spPr>
          <a:xfrm rot="10800000">
            <a:off x="3124198" y="1905000"/>
            <a:ext cx="2844062" cy="1588"/>
          </a:xfrm>
          <a:prstGeom prst="straightConnector1">
            <a:avLst/>
          </a:prstGeom>
          <a:ln w="857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728961" y="1244024"/>
            <a:ext cx="986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558ED5"/>
                </a:solidFill>
              </a:rPr>
              <a:t>V</a:t>
            </a:r>
            <a:r>
              <a:rPr lang="de-DE" sz="3200" b="1" baseline="-25000" dirty="0" smtClean="0">
                <a:solidFill>
                  <a:srgbClr val="558ED5"/>
                </a:solidFill>
              </a:rPr>
              <a:t>SD</a:t>
            </a:r>
            <a:endParaRPr lang="de-DE" sz="3200" b="1" baseline="-25000" dirty="0">
              <a:solidFill>
                <a:srgbClr val="558ED5"/>
              </a:solidFill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rot="16200000" flipV="1">
            <a:off x="2341684" y="3713286"/>
            <a:ext cx="801438" cy="1589"/>
          </a:xfrm>
          <a:prstGeom prst="straightConnector1">
            <a:avLst/>
          </a:prstGeom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10800000">
            <a:off x="533399" y="2514600"/>
            <a:ext cx="609601" cy="1588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10800000">
            <a:off x="646904" y="2667001"/>
            <a:ext cx="381000" cy="1588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10800000">
            <a:off x="727074" y="2819400"/>
            <a:ext cx="228600" cy="1588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5400000" flipH="1" flipV="1">
            <a:off x="573880" y="2247106"/>
            <a:ext cx="533400" cy="1588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837404" y="2011948"/>
            <a:ext cx="696945" cy="1588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85573" y="3470029"/>
            <a:ext cx="11226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558ED5"/>
                </a:solidFill>
              </a:rPr>
              <a:t>V</a:t>
            </a:r>
            <a:r>
              <a:rPr lang="de-DE" sz="3200" b="1" baseline="-25000" dirty="0" smtClean="0">
                <a:solidFill>
                  <a:srgbClr val="558ED5"/>
                </a:solidFill>
              </a:rPr>
              <a:t>QPC-L</a:t>
            </a:r>
            <a:endParaRPr lang="de-DE" sz="3200" b="1" baseline="-25000" dirty="0">
              <a:solidFill>
                <a:srgbClr val="558ED5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7848599" y="3470029"/>
            <a:ext cx="12954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558ED5"/>
                </a:solidFill>
              </a:rPr>
              <a:t>V</a:t>
            </a:r>
            <a:r>
              <a:rPr lang="de-DE" sz="3200" b="1" baseline="-25000" dirty="0" smtClean="0">
                <a:solidFill>
                  <a:srgbClr val="558ED5"/>
                </a:solidFill>
              </a:rPr>
              <a:t>QPC-R</a:t>
            </a:r>
            <a:endParaRPr lang="de-DE" sz="3200" b="1" baseline="-25000" dirty="0">
              <a:solidFill>
                <a:srgbClr val="558E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ETH-Light"/>
                <a:cs typeface="ETH-Light"/>
              </a:rPr>
              <a:t>adjusting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tunnel</a:t>
            </a:r>
            <a:r>
              <a:rPr lang="de-DE" dirty="0" smtClean="0">
                <a:latin typeface="ETH-Light"/>
                <a:cs typeface="ETH-Light"/>
              </a:rPr>
              <a:t> </a:t>
            </a:r>
            <a:r>
              <a:rPr lang="de-DE" dirty="0" err="1" smtClean="0">
                <a:latin typeface="ETH-Light"/>
                <a:cs typeface="ETH-Light"/>
              </a:rPr>
              <a:t>rates</a:t>
            </a:r>
            <a:endParaRPr lang="de-DE" dirty="0">
              <a:latin typeface="ETH-Light"/>
              <a:cs typeface="ETH-Light"/>
            </a:endParaRPr>
          </a:p>
        </p:txBody>
      </p:sp>
      <p:grpSp>
        <p:nvGrpSpPr>
          <p:cNvPr id="3" name="Gruppierung 6"/>
          <p:cNvGrpSpPr/>
          <p:nvPr/>
        </p:nvGrpSpPr>
        <p:grpSpPr>
          <a:xfrm>
            <a:off x="1295400" y="1545080"/>
            <a:ext cx="6553200" cy="4328316"/>
            <a:chOff x="1905000" y="2438400"/>
            <a:chExt cx="5257800" cy="3276600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/>
            <a:srcRect l="3125" t="6180" r="4464"/>
            <a:stretch>
              <a:fillRect/>
            </a:stretch>
          </p:blipFill>
          <p:spPr>
            <a:xfrm>
              <a:off x="1905000" y="2438400"/>
              <a:ext cx="5257800" cy="2120900"/>
            </a:xfrm>
            <a:prstGeom prst="rect">
              <a:avLst/>
            </a:prstGeom>
          </p:spPr>
        </p:pic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/>
            <a:srcRect l="3125" r="4464" b="15741"/>
            <a:stretch>
              <a:fillRect/>
            </a:stretch>
          </p:blipFill>
          <p:spPr>
            <a:xfrm>
              <a:off x="1905000" y="4559300"/>
              <a:ext cx="5257800" cy="1155700"/>
            </a:xfrm>
            <a:prstGeom prst="rect">
              <a:avLst/>
            </a:prstGeom>
          </p:spPr>
        </p:pic>
      </p:grpSp>
      <p:grpSp>
        <p:nvGrpSpPr>
          <p:cNvPr id="5" name="Gruppierung 26"/>
          <p:cNvGrpSpPr/>
          <p:nvPr/>
        </p:nvGrpSpPr>
        <p:grpSpPr>
          <a:xfrm>
            <a:off x="1534350" y="1723325"/>
            <a:ext cx="619406" cy="619405"/>
            <a:chOff x="608806" y="2119595"/>
            <a:chExt cx="457995" cy="457994"/>
          </a:xfrm>
        </p:grpSpPr>
        <p:sp>
          <p:nvSpPr>
            <p:cNvPr id="25" name="Rechteck 24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Multiplizieren 25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ung 27"/>
          <p:cNvGrpSpPr/>
          <p:nvPr/>
        </p:nvGrpSpPr>
        <p:grpSpPr>
          <a:xfrm>
            <a:off x="7010398" y="1723325"/>
            <a:ext cx="619406" cy="619405"/>
            <a:chOff x="608806" y="2119595"/>
            <a:chExt cx="457995" cy="457994"/>
          </a:xfrm>
        </p:grpSpPr>
        <p:sp>
          <p:nvSpPr>
            <p:cNvPr id="29" name="Rechteck 28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Multiplizieren 29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ung 30"/>
          <p:cNvGrpSpPr/>
          <p:nvPr/>
        </p:nvGrpSpPr>
        <p:grpSpPr>
          <a:xfrm>
            <a:off x="1534349" y="5116675"/>
            <a:ext cx="619406" cy="619405"/>
            <a:chOff x="608806" y="2119595"/>
            <a:chExt cx="457995" cy="457994"/>
          </a:xfrm>
        </p:grpSpPr>
        <p:sp>
          <p:nvSpPr>
            <p:cNvPr id="32" name="Rechteck 31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Multiplizieren 32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ung 33"/>
          <p:cNvGrpSpPr/>
          <p:nvPr/>
        </p:nvGrpSpPr>
        <p:grpSpPr>
          <a:xfrm>
            <a:off x="7010400" y="5116675"/>
            <a:ext cx="619406" cy="619405"/>
            <a:chOff x="608806" y="2119595"/>
            <a:chExt cx="457995" cy="457994"/>
          </a:xfrm>
        </p:grpSpPr>
        <p:sp>
          <p:nvSpPr>
            <p:cNvPr id="35" name="Rechteck 34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Multiplizieren 35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1319436" y="1083415"/>
            <a:ext cx="11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Drain</a:t>
            </a:r>
            <a:endParaRPr lang="de-DE" sz="2400" dirty="0"/>
          </a:p>
        </p:txBody>
      </p:sp>
      <p:sp>
        <p:nvSpPr>
          <p:cNvPr id="38" name="Textfeld 37"/>
          <p:cNvSpPr txBox="1"/>
          <p:nvPr/>
        </p:nvSpPr>
        <p:spPr>
          <a:xfrm>
            <a:off x="6934200" y="1066800"/>
            <a:ext cx="134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Source</a:t>
            </a:r>
            <a:endParaRPr lang="de-DE" sz="2400" dirty="0"/>
          </a:p>
        </p:txBody>
      </p:sp>
      <p:sp>
        <p:nvSpPr>
          <p:cNvPr id="39" name="Textfeld 38"/>
          <p:cNvSpPr txBox="1"/>
          <p:nvPr/>
        </p:nvSpPr>
        <p:spPr>
          <a:xfrm>
            <a:off x="1319436" y="5892224"/>
            <a:ext cx="134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QPC-L</a:t>
            </a:r>
            <a:endParaRPr lang="de-DE" sz="2400" dirty="0"/>
          </a:p>
        </p:txBody>
      </p:sp>
      <p:sp>
        <p:nvSpPr>
          <p:cNvPr id="40" name="Textfeld 39"/>
          <p:cNvSpPr txBox="1"/>
          <p:nvPr/>
        </p:nvSpPr>
        <p:spPr>
          <a:xfrm>
            <a:off x="6842747" y="5892224"/>
            <a:ext cx="11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QPC-R</a:t>
            </a:r>
            <a:endParaRPr lang="de-DE" sz="2400" dirty="0"/>
          </a:p>
        </p:txBody>
      </p:sp>
      <p:sp>
        <p:nvSpPr>
          <p:cNvPr id="42" name="Textfeld 41"/>
          <p:cNvSpPr txBox="1"/>
          <p:nvPr/>
        </p:nvSpPr>
        <p:spPr>
          <a:xfrm>
            <a:off x="4424163" y="990600"/>
            <a:ext cx="452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FF00"/>
                </a:solidFill>
              </a:rPr>
              <a:t>T</a:t>
            </a:r>
            <a:endParaRPr lang="de-DE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276600" y="5892224"/>
            <a:ext cx="452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414763" y="5892224"/>
            <a:ext cx="452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FF00"/>
                </a:solidFill>
              </a:rPr>
              <a:t>R</a:t>
            </a:r>
            <a:endParaRPr lang="de-DE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271763" y="5871144"/>
            <a:ext cx="45263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FF00"/>
                </a:solidFill>
              </a:rPr>
              <a:t>M</a:t>
            </a:r>
            <a:endParaRPr lang="de-DE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rot="21012048">
            <a:off x="3399194" y="2896405"/>
            <a:ext cx="1224522" cy="650150"/>
          </a:xfrm>
          <a:prstGeom prst="ellipse">
            <a:avLst/>
          </a:prstGeom>
          <a:solidFill>
            <a:srgbClr val="FF66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/>
          <p:cNvSpPr/>
          <p:nvPr/>
        </p:nvSpPr>
        <p:spPr>
          <a:xfrm rot="587952" flipH="1">
            <a:off x="4596484" y="2896405"/>
            <a:ext cx="1224522" cy="650150"/>
          </a:xfrm>
          <a:prstGeom prst="ellipse">
            <a:avLst/>
          </a:prstGeom>
          <a:solidFill>
            <a:srgbClr val="FF66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50"/>
          <p:cNvSpPr/>
          <p:nvPr/>
        </p:nvSpPr>
        <p:spPr>
          <a:xfrm rot="16200000">
            <a:off x="3980014" y="3661067"/>
            <a:ext cx="1224522" cy="650150"/>
          </a:xfrm>
          <a:prstGeom prst="ellipse">
            <a:avLst/>
          </a:prstGeom>
          <a:solidFill>
            <a:srgbClr val="FF66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3433563" y="2255704"/>
            <a:ext cx="1062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6600"/>
                </a:solidFill>
              </a:rPr>
              <a:t>Γ</a:t>
            </a:r>
            <a:r>
              <a:rPr lang="de-DE" sz="3200" b="1" baseline="-25000" dirty="0" smtClean="0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5181600" y="2364567"/>
            <a:ext cx="1062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6600"/>
                </a:solidFill>
              </a:rPr>
              <a:t>Γ</a:t>
            </a:r>
            <a:r>
              <a:rPr lang="de-DE" sz="3200" b="1" baseline="-25000" dirty="0" smtClean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4917350" y="3761966"/>
            <a:ext cx="1062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6600"/>
                </a:solidFill>
              </a:rPr>
              <a:t>Γ</a:t>
            </a:r>
            <a:r>
              <a:rPr lang="de-DE" sz="3200" b="1" baseline="-25000" dirty="0" smtClean="0">
                <a:solidFill>
                  <a:srgbClr val="FF6600"/>
                </a:solidFill>
              </a:rPr>
              <a:t>LR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ETH-Light"/>
                <a:cs typeface="ETH-Light"/>
              </a:rPr>
              <a:t>Gate </a:t>
            </a:r>
            <a:r>
              <a:rPr lang="de-DE" dirty="0" err="1" smtClean="0">
                <a:latin typeface="ETH-Light"/>
                <a:cs typeface="ETH-Light"/>
              </a:rPr>
              <a:t>voltages</a:t>
            </a:r>
            <a:endParaRPr lang="de-DE" dirty="0">
              <a:latin typeface="ETH-Light"/>
              <a:cs typeface="ETH-Light"/>
            </a:endParaRPr>
          </a:p>
        </p:txBody>
      </p:sp>
      <p:grpSp>
        <p:nvGrpSpPr>
          <p:cNvPr id="3" name="Gruppierung 6"/>
          <p:cNvGrpSpPr/>
          <p:nvPr/>
        </p:nvGrpSpPr>
        <p:grpSpPr>
          <a:xfrm>
            <a:off x="1066800" y="1524000"/>
            <a:ext cx="6553200" cy="4328316"/>
            <a:chOff x="1905000" y="2438400"/>
            <a:chExt cx="5257800" cy="3276600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/>
            <a:srcRect l="3125" t="6180" r="4464"/>
            <a:stretch>
              <a:fillRect/>
            </a:stretch>
          </p:blipFill>
          <p:spPr>
            <a:xfrm>
              <a:off x="1905000" y="2438400"/>
              <a:ext cx="5257800" cy="2120900"/>
            </a:xfrm>
            <a:prstGeom prst="rect">
              <a:avLst/>
            </a:prstGeom>
          </p:spPr>
        </p:pic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/>
            <a:srcRect l="3125" r="4464" b="15741"/>
            <a:stretch>
              <a:fillRect/>
            </a:stretch>
          </p:blipFill>
          <p:spPr>
            <a:xfrm>
              <a:off x="1905000" y="4559300"/>
              <a:ext cx="5257800" cy="1155700"/>
            </a:xfrm>
            <a:prstGeom prst="rect">
              <a:avLst/>
            </a:prstGeom>
          </p:spPr>
        </p:pic>
      </p:grpSp>
      <p:grpSp>
        <p:nvGrpSpPr>
          <p:cNvPr id="5" name="Gruppierung 26"/>
          <p:cNvGrpSpPr/>
          <p:nvPr/>
        </p:nvGrpSpPr>
        <p:grpSpPr>
          <a:xfrm>
            <a:off x="1305750" y="1702245"/>
            <a:ext cx="619406" cy="619405"/>
            <a:chOff x="608806" y="2119595"/>
            <a:chExt cx="457995" cy="457994"/>
          </a:xfrm>
        </p:grpSpPr>
        <p:sp>
          <p:nvSpPr>
            <p:cNvPr id="25" name="Rechteck 24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Multiplizieren 25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ung 27"/>
          <p:cNvGrpSpPr/>
          <p:nvPr/>
        </p:nvGrpSpPr>
        <p:grpSpPr>
          <a:xfrm>
            <a:off x="6781798" y="1702245"/>
            <a:ext cx="619406" cy="619405"/>
            <a:chOff x="608806" y="2119595"/>
            <a:chExt cx="457995" cy="457994"/>
          </a:xfrm>
        </p:grpSpPr>
        <p:sp>
          <p:nvSpPr>
            <p:cNvPr id="29" name="Rechteck 28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Multiplizieren 29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ung 30"/>
          <p:cNvGrpSpPr/>
          <p:nvPr/>
        </p:nvGrpSpPr>
        <p:grpSpPr>
          <a:xfrm>
            <a:off x="1305749" y="5095595"/>
            <a:ext cx="619406" cy="619405"/>
            <a:chOff x="608806" y="2119595"/>
            <a:chExt cx="457995" cy="457994"/>
          </a:xfrm>
        </p:grpSpPr>
        <p:sp>
          <p:nvSpPr>
            <p:cNvPr id="32" name="Rechteck 31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Multiplizieren 32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ung 33"/>
          <p:cNvGrpSpPr/>
          <p:nvPr/>
        </p:nvGrpSpPr>
        <p:grpSpPr>
          <a:xfrm>
            <a:off x="6781800" y="5095595"/>
            <a:ext cx="619406" cy="619405"/>
            <a:chOff x="608806" y="2119595"/>
            <a:chExt cx="457995" cy="457994"/>
          </a:xfrm>
        </p:grpSpPr>
        <p:sp>
          <p:nvSpPr>
            <p:cNvPr id="35" name="Rechteck 34"/>
            <p:cNvSpPr/>
            <p:nvPr/>
          </p:nvSpPr>
          <p:spPr>
            <a:xfrm>
              <a:off x="608807" y="2119595"/>
              <a:ext cx="457994" cy="457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Multiplizieren 35"/>
            <p:cNvSpPr/>
            <p:nvPr/>
          </p:nvSpPr>
          <p:spPr>
            <a:xfrm>
              <a:off x="608806" y="2119595"/>
              <a:ext cx="457994" cy="457994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1090836" y="1062335"/>
            <a:ext cx="11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Drain</a:t>
            </a:r>
            <a:endParaRPr lang="de-DE" sz="2400" dirty="0"/>
          </a:p>
        </p:txBody>
      </p:sp>
      <p:sp>
        <p:nvSpPr>
          <p:cNvPr id="38" name="Textfeld 37"/>
          <p:cNvSpPr txBox="1"/>
          <p:nvPr/>
        </p:nvSpPr>
        <p:spPr>
          <a:xfrm>
            <a:off x="6582558" y="1062335"/>
            <a:ext cx="134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Source</a:t>
            </a:r>
            <a:endParaRPr lang="de-DE" sz="2400" dirty="0"/>
          </a:p>
        </p:txBody>
      </p:sp>
      <p:sp>
        <p:nvSpPr>
          <p:cNvPr id="39" name="Textfeld 38"/>
          <p:cNvSpPr txBox="1"/>
          <p:nvPr/>
        </p:nvSpPr>
        <p:spPr>
          <a:xfrm>
            <a:off x="1090836" y="5871144"/>
            <a:ext cx="134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QPC-L</a:t>
            </a:r>
            <a:endParaRPr lang="de-DE" sz="2400" dirty="0"/>
          </a:p>
        </p:txBody>
      </p:sp>
      <p:sp>
        <p:nvSpPr>
          <p:cNvPr id="40" name="Textfeld 39"/>
          <p:cNvSpPr txBox="1"/>
          <p:nvPr/>
        </p:nvSpPr>
        <p:spPr>
          <a:xfrm>
            <a:off x="6614147" y="5871144"/>
            <a:ext cx="11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QPC-R</a:t>
            </a:r>
            <a:endParaRPr lang="de-DE" sz="2400" dirty="0"/>
          </a:p>
        </p:txBody>
      </p:sp>
      <p:sp>
        <p:nvSpPr>
          <p:cNvPr id="43" name="Textfeld 42"/>
          <p:cNvSpPr txBox="1"/>
          <p:nvPr/>
        </p:nvSpPr>
        <p:spPr>
          <a:xfrm>
            <a:off x="3581400" y="5852316"/>
            <a:ext cx="68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FF00"/>
                </a:solidFill>
              </a:rPr>
              <a:t>P</a:t>
            </a:r>
            <a:r>
              <a:rPr lang="de-DE" sz="3200" b="1" baseline="-25000" dirty="0" smtClean="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648200" y="5871144"/>
            <a:ext cx="5648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FF00"/>
                </a:solidFill>
              </a:rPr>
              <a:t>P</a:t>
            </a:r>
            <a:r>
              <a:rPr lang="de-DE" sz="3200" b="1" baseline="-25000" dirty="0" smtClean="0">
                <a:solidFill>
                  <a:srgbClr val="FFFF00"/>
                </a:solidFill>
              </a:rPr>
              <a:t>R</a:t>
            </a:r>
            <a:endParaRPr lang="de-DE" sz="3200" b="1" baseline="-25000" dirty="0">
              <a:solidFill>
                <a:srgbClr val="FFFF00"/>
              </a:solidFill>
            </a:endParaRPr>
          </a:p>
        </p:txBody>
      </p:sp>
      <p:pic>
        <p:nvPicPr>
          <p:cNvPr id="45" name="Bild 44" descr="shift.png"/>
          <p:cNvPicPr>
            <a:picLocks noChangeAspect="1"/>
          </p:cNvPicPr>
          <p:nvPr/>
        </p:nvPicPr>
        <p:blipFill>
          <a:blip r:embed="rId4"/>
          <a:srcRect r="26175"/>
          <a:stretch>
            <a:fillRect/>
          </a:stretch>
        </p:blipFill>
        <p:spPr>
          <a:xfrm>
            <a:off x="1981200" y="2782952"/>
            <a:ext cx="1143000" cy="1560447"/>
          </a:xfrm>
          <a:prstGeom prst="rect">
            <a:avLst/>
          </a:prstGeom>
        </p:spPr>
      </p:pic>
      <p:cxnSp>
        <p:nvCxnSpPr>
          <p:cNvPr id="49" name="Gerade Verbindung 48"/>
          <p:cNvCxnSpPr>
            <a:endCxn id="59" idx="0"/>
          </p:cNvCxnSpPr>
          <p:nvPr/>
        </p:nvCxnSpPr>
        <p:spPr>
          <a:xfrm rot="16200000" flipH="1">
            <a:off x="3040690" y="2890716"/>
            <a:ext cx="932624" cy="717095"/>
          </a:xfrm>
          <a:prstGeom prst="line">
            <a:avLst/>
          </a:prstGeom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endCxn id="59" idx="4"/>
          </p:cNvCxnSpPr>
          <p:nvPr/>
        </p:nvCxnSpPr>
        <p:spPr>
          <a:xfrm flipV="1">
            <a:off x="3148455" y="4096576"/>
            <a:ext cx="717095" cy="246824"/>
          </a:xfrm>
          <a:prstGeom prst="line">
            <a:avLst/>
          </a:prstGeom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675050" y="3715576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3" name="Bild 62" descr="shift.png"/>
          <p:cNvPicPr>
            <a:picLocks noChangeAspect="1"/>
          </p:cNvPicPr>
          <p:nvPr/>
        </p:nvPicPr>
        <p:blipFill>
          <a:blip r:embed="rId4"/>
          <a:srcRect l="25735"/>
          <a:stretch>
            <a:fillRect/>
          </a:stretch>
        </p:blipFill>
        <p:spPr>
          <a:xfrm>
            <a:off x="5555794" y="2837139"/>
            <a:ext cx="1149806" cy="1560447"/>
          </a:xfrm>
          <a:prstGeom prst="rect">
            <a:avLst/>
          </a:prstGeom>
        </p:spPr>
      </p:pic>
      <p:cxnSp>
        <p:nvCxnSpPr>
          <p:cNvPr id="64" name="Gerade Verbindung 63"/>
          <p:cNvCxnSpPr/>
          <p:nvPr/>
        </p:nvCxnSpPr>
        <p:spPr>
          <a:xfrm rot="5400000">
            <a:off x="4699640" y="2927164"/>
            <a:ext cx="932624" cy="717096"/>
          </a:xfrm>
          <a:prstGeom prst="line">
            <a:avLst/>
          </a:prstGeom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H="1" flipV="1">
            <a:off x="4807405" y="4133024"/>
            <a:ext cx="717095" cy="246824"/>
          </a:xfrm>
          <a:prstGeom prst="line">
            <a:avLst/>
          </a:prstGeom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 flipH="1">
            <a:off x="4616904" y="3752024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38200"/>
            <a:ext cx="58420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ETH-Light"/>
                <a:cs typeface="ETH-Light"/>
              </a:rPr>
              <a:t>Energy </a:t>
            </a:r>
            <a:r>
              <a:rPr lang="de-DE" dirty="0" err="1" smtClean="0">
                <a:latin typeface="ETH-Light"/>
                <a:cs typeface="ETH-Light"/>
              </a:rPr>
              <a:t>diagrams</a:t>
            </a:r>
            <a:endParaRPr lang="de-DE" dirty="0">
              <a:latin typeface="ETH-Light"/>
              <a:cs typeface="ETH-Light"/>
            </a:endParaRPr>
          </a:p>
        </p:txBody>
      </p:sp>
      <p:pic>
        <p:nvPicPr>
          <p:cNvPr id="5" name="Inhaltsplatzhalter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327" b="-153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Macintosh PowerPoint</Application>
  <PresentationFormat>Bildschirmpräsentation (4:3)</PresentationFormat>
  <Paragraphs>120</Paragraphs>
  <Slides>35</Slides>
  <Notes>0</Notes>
  <HiddenSlides>0</HiddenSlides>
  <MMClips>0</MMClips>
  <ScaleCrop>false</ScaleCrop>
  <HeadingPairs>
    <vt:vector size="6" baseType="variant">
      <vt:variant>
        <vt:lpstr>Entwurfsvorlage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38" baseType="lpstr">
      <vt:lpstr>Office-Design</vt:lpstr>
      <vt:lpstr>Equation</vt:lpstr>
      <vt:lpstr>Formel</vt:lpstr>
      <vt:lpstr>Laterally confined Semiconductor Quantum dots</vt:lpstr>
      <vt:lpstr>Semiconductor Quantum Dots</vt:lpstr>
      <vt:lpstr>Materials and Fabrication</vt:lpstr>
      <vt:lpstr>Folie 4</vt:lpstr>
      <vt:lpstr>Biasing the Quantum Dot</vt:lpstr>
      <vt:lpstr>adjusting tunnel rates</vt:lpstr>
      <vt:lpstr>Gate voltages</vt:lpstr>
      <vt:lpstr>Folie 8</vt:lpstr>
      <vt:lpstr>Energy diagrams</vt:lpstr>
      <vt:lpstr>Zeeman splitting</vt:lpstr>
      <vt:lpstr>Zeeman splitting</vt:lpstr>
      <vt:lpstr>State transition energies</vt:lpstr>
      <vt:lpstr>Transition energies and potentials</vt:lpstr>
      <vt:lpstr>Folie 14</vt:lpstr>
      <vt:lpstr>Coulomb blockade</vt:lpstr>
      <vt:lpstr>Hanson, Vandersypen et al. 2004: Coulomb diamonds</vt:lpstr>
      <vt:lpstr>Transition potentials and tunneling</vt:lpstr>
      <vt:lpstr>Spin blockade</vt:lpstr>
      <vt:lpstr>QPC</vt:lpstr>
      <vt:lpstr>Folie 20</vt:lpstr>
      <vt:lpstr>Charge sensing</vt:lpstr>
      <vt:lpstr>Single shot spin readout</vt:lpstr>
      <vt:lpstr>Energy selective readout</vt:lpstr>
      <vt:lpstr>Folie 24</vt:lpstr>
      <vt:lpstr>EOR Problems</vt:lpstr>
      <vt:lpstr>Folie 26</vt:lpstr>
      <vt:lpstr>RABI Oscillations</vt:lpstr>
      <vt:lpstr>continuous Rabi oscillation  detection scheme</vt:lpstr>
      <vt:lpstr>Koppens et al.: Tuning Bext  with/without Bac</vt:lpstr>
      <vt:lpstr>Koppens et al.: Tuning Bext and Bac</vt:lpstr>
      <vt:lpstr>pulsed Rabi oscillation detection scheme</vt:lpstr>
      <vt:lpstr>Koppens et al.: Rabi oscillations</vt:lpstr>
      <vt:lpstr>Rabi performance</vt:lpstr>
      <vt:lpstr>Summary</vt:lpstr>
      <vt:lpstr>Thanks for your attention!</vt:lpstr>
    </vt:vector>
  </TitlesOfParts>
  <Company>ETH Zürich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Ebner</dc:creator>
  <cp:lastModifiedBy>Martin Ebner</cp:lastModifiedBy>
  <cp:revision>12</cp:revision>
  <dcterms:created xsi:type="dcterms:W3CDTF">2008-12-08T08:58:14Z</dcterms:created>
  <dcterms:modified xsi:type="dcterms:W3CDTF">2008-12-08T09:02:20Z</dcterms:modified>
</cp:coreProperties>
</file>