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</p:sldMasterIdLst>
  <p:notesMasterIdLst>
    <p:notesMasterId r:id="rId45"/>
  </p:notesMasterIdLst>
  <p:sldIdLst>
    <p:sldId id="260" r:id="rId3"/>
    <p:sldId id="258" r:id="rId4"/>
    <p:sldId id="265" r:id="rId5"/>
    <p:sldId id="262" r:id="rId6"/>
    <p:sldId id="261" r:id="rId7"/>
    <p:sldId id="263" r:id="rId8"/>
    <p:sldId id="264" r:id="rId9"/>
    <p:sldId id="297" r:id="rId10"/>
    <p:sldId id="298" r:id="rId11"/>
    <p:sldId id="266" r:id="rId12"/>
    <p:sldId id="300" r:id="rId13"/>
    <p:sldId id="268" r:id="rId14"/>
    <p:sldId id="267" r:id="rId15"/>
    <p:sldId id="301" r:id="rId16"/>
    <p:sldId id="306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302" r:id="rId26"/>
    <p:sldId id="279" r:id="rId27"/>
    <p:sldId id="280" r:id="rId28"/>
    <p:sldId id="281" r:id="rId29"/>
    <p:sldId id="303" r:id="rId30"/>
    <p:sldId id="282" r:id="rId31"/>
    <p:sldId id="283" r:id="rId32"/>
    <p:sldId id="285" r:id="rId33"/>
    <p:sldId id="286" r:id="rId34"/>
    <p:sldId id="304" r:id="rId35"/>
    <p:sldId id="288" r:id="rId36"/>
    <p:sldId id="305" r:id="rId37"/>
    <p:sldId id="292" r:id="rId38"/>
    <p:sldId id="293" r:id="rId39"/>
    <p:sldId id="296" r:id="rId40"/>
    <p:sldId id="295" r:id="rId41"/>
    <p:sldId id="284" r:id="rId42"/>
    <p:sldId id="287" r:id="rId43"/>
    <p:sldId id="29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DB6E211-482B-43D5-A7BE-BA77B0A36FFD}">
          <p14:sldIdLst>
            <p14:sldId id="260"/>
            <p14:sldId id="258"/>
          </p14:sldIdLst>
        </p14:section>
        <p14:section name="Bell's Theorem" id="{94887458-5F6B-4856-93E4-98A370E1C196}">
          <p14:sldIdLst>
            <p14:sldId id="265"/>
            <p14:sldId id="262"/>
            <p14:sldId id="261"/>
            <p14:sldId id="263"/>
            <p14:sldId id="264"/>
            <p14:sldId id="297"/>
            <p14:sldId id="298"/>
            <p14:sldId id="266"/>
            <p14:sldId id="300"/>
            <p14:sldId id="268"/>
          </p14:sldIdLst>
        </p14:section>
        <p14:section name="Implementation" id="{F03D38F5-3CE0-4206-98A0-B76E4939CF7D}">
          <p14:sldIdLst>
            <p14:sldId id="267"/>
            <p14:sldId id="301"/>
            <p14:sldId id="306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302"/>
            <p14:sldId id="279"/>
            <p14:sldId id="280"/>
          </p14:sldIdLst>
        </p14:section>
        <p14:section name="Weihs" id="{A82D76DC-A334-467E-AF06-FB96284C4302}">
          <p14:sldIdLst>
            <p14:sldId id="281"/>
            <p14:sldId id="303"/>
            <p14:sldId id="282"/>
            <p14:sldId id="283"/>
            <p14:sldId id="285"/>
            <p14:sldId id="286"/>
            <p14:sldId id="304"/>
            <p14:sldId id="288"/>
            <p14:sldId id="305"/>
            <p14:sldId id="292"/>
          </p14:sldIdLst>
        </p14:section>
        <p14:section name="Outlook" id="{4A634D20-336A-47C0-AC46-1A7AB131AB65}">
          <p14:sldIdLst>
            <p14:sldId id="293"/>
            <p14:sldId id="296"/>
            <p14:sldId id="295"/>
          </p14:sldIdLst>
        </p14:section>
        <p14:section name="Anhang" id="{E9BCE00E-DA06-464D-8CC2-0E17028FD470}">
          <p14:sldIdLst>
            <p14:sldId id="284"/>
            <p14:sldId id="287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BB"/>
    <a:srgbClr val="000080"/>
    <a:srgbClr val="656BBF"/>
    <a:srgbClr val="DCCBA6"/>
    <a:srgbClr val="7C7FC7"/>
    <a:srgbClr val="FFFFFF"/>
    <a:srgbClr val="1C1C95"/>
    <a:srgbClr val="787ABF"/>
    <a:srgbClr val="3C3DA9"/>
    <a:srgbClr val="0A0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1388" autoAdjust="0"/>
  </p:normalViewPr>
  <p:slideViewPr>
    <p:cSldViewPr>
      <p:cViewPr varScale="1">
        <p:scale>
          <a:sx n="99" d="100"/>
          <a:sy n="99" d="100"/>
        </p:scale>
        <p:origin x="21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e-DE" i="1" dirty="0" smtClean="0"/>
              <a:t>(45°,22,5°)</a:t>
            </a:r>
            <a:endParaRPr lang="en-US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Coincidence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R++</c:v>
                </c:pt>
                <c:pt idx="1">
                  <c:v>R-+</c:v>
                </c:pt>
                <c:pt idx="2">
                  <c:v>R+-</c:v>
                </c:pt>
                <c:pt idx="3">
                  <c:v>R--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48</c:v>
                </c:pt>
                <c:pt idx="1">
                  <c:v>8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Accidential Coincidence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R++</c:v>
                </c:pt>
                <c:pt idx="1">
                  <c:v>R-+</c:v>
                </c:pt>
                <c:pt idx="2">
                  <c:v>R+-</c:v>
                </c:pt>
                <c:pt idx="3">
                  <c:v>R--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238944"/>
        <c:axId val="208464648"/>
      </c:barChart>
      <c:catAx>
        <c:axId val="171238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464648"/>
        <c:crosses val="autoZero"/>
        <c:auto val="1"/>
        <c:lblAlgn val="ctr"/>
        <c:lblOffset val="100"/>
        <c:noMultiLvlLbl val="0"/>
      </c:catAx>
      <c:valAx>
        <c:axId val="20846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123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3FD0-D7E5-4C01-A6C5-F025B69FB103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479B2-B137-4FAA-B6DC-C594B665887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8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37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Polarizing beam splitter</a:t>
            </a:r>
          </a:p>
          <a:p>
            <a:endParaRPr lang="de-CH" dirty="0" smtClean="0"/>
          </a:p>
          <a:p>
            <a:r>
              <a:rPr lang="de-CH" dirty="0" smtClean="0"/>
              <a:t>Brewster Angle + total </a:t>
            </a:r>
            <a:r>
              <a:rPr lang="de-CH" dirty="0" err="1" smtClean="0"/>
              <a:t>reflection</a:t>
            </a:r>
            <a:r>
              <a:rPr lang="de-CH" baseline="0" dirty="0" smtClean="0"/>
              <a:t> angle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9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Loophole because of estimation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</a:t>
            </a:r>
            <a:r>
              <a:rPr lang="en-US" baseline="0" dirty="0" smtClean="0"/>
              <a:t> of quantum mechanical prediction to prove quantum mechanics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6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First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error</a:t>
            </a:r>
            <a:r>
              <a:rPr lang="de-CH" baseline="0" dirty="0" smtClean="0"/>
              <a:t>: </a:t>
            </a:r>
            <a:r>
              <a:rPr lang="de-CH" baseline="0" dirty="0" err="1" smtClean="0"/>
              <a:t>Poisson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distribution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standard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deviation</a:t>
            </a:r>
            <a:endParaRPr lang="de-CH" baseline="0" dirty="0" smtClean="0"/>
          </a:p>
          <a:p>
            <a:endParaRPr lang="de-CH" baseline="0" dirty="0" smtClean="0"/>
          </a:p>
          <a:p>
            <a:r>
              <a:rPr lang="de-CH" baseline="0" dirty="0" smtClean="0"/>
              <a:t>Second </a:t>
            </a:r>
            <a:r>
              <a:rPr lang="de-CH" baseline="0" dirty="0" err="1" smtClean="0"/>
              <a:t>error</a:t>
            </a:r>
            <a:r>
              <a:rPr lang="de-CH" baseline="0" dirty="0" smtClean="0"/>
              <a:t>: Lack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symmetry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detectors</a:t>
            </a:r>
            <a:endParaRPr lang="de-CH" baseline="0" dirty="0" smtClean="0"/>
          </a:p>
          <a:p>
            <a:endParaRPr lang="de-CH" baseline="0" dirty="0" smtClean="0"/>
          </a:p>
          <a:p>
            <a:r>
              <a:rPr lang="de-CH" baseline="0" dirty="0" err="1" smtClean="0"/>
              <a:t>Maybe</a:t>
            </a:r>
            <a:r>
              <a:rPr lang="de-CH" baseline="0" dirty="0" smtClean="0"/>
              <a:t>: Different </a:t>
            </a:r>
            <a:r>
              <a:rPr lang="de-CH" baseline="0" dirty="0" err="1" smtClean="0"/>
              <a:t>detection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efficiencies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different </a:t>
            </a:r>
            <a:r>
              <a:rPr lang="de-CH" baseline="0" dirty="0" err="1" smtClean="0"/>
              <a:t>angles</a:t>
            </a:r>
            <a:r>
              <a:rPr lang="de-CH" baseline="0" dirty="0" smtClean="0"/>
              <a:t> </a:t>
            </a:r>
            <a:r>
              <a:rPr lang="de-CH" baseline="0" dirty="0" smtClean="0">
                <a:sym typeface="Wingdings" panose="05000000000000000000" pitchFamily="2" charset="2"/>
              </a:rPr>
              <a:t> 1%   Deviation </a:t>
            </a:r>
            <a:r>
              <a:rPr lang="de-CH" baseline="0" dirty="0" err="1" smtClean="0">
                <a:sym typeface="Wingdings" panose="05000000000000000000" pitchFamily="2" charset="2"/>
              </a:rPr>
              <a:t>smaller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than</a:t>
            </a:r>
            <a:r>
              <a:rPr lang="de-CH" baseline="0" dirty="0" smtClean="0">
                <a:sym typeface="Wingdings" panose="05000000000000000000" pitchFamily="2" charset="2"/>
              </a:rPr>
              <a:t>: 2%</a:t>
            </a:r>
          </a:p>
          <a:p>
            <a:endParaRPr lang="de-CH" baseline="0" dirty="0" smtClean="0">
              <a:sym typeface="Wingdings" panose="05000000000000000000" pitchFamily="2" charset="2"/>
            </a:endParaRPr>
          </a:p>
          <a:p>
            <a:r>
              <a:rPr lang="de-CH" baseline="0" dirty="0" err="1" smtClean="0">
                <a:sym typeface="Wingdings" panose="05000000000000000000" pitchFamily="2" charset="2"/>
              </a:rPr>
              <a:t>Already</a:t>
            </a:r>
            <a:r>
              <a:rPr lang="de-CH" baseline="0" dirty="0" smtClean="0">
                <a:sym typeface="Wingdings" panose="05000000000000000000" pitchFamily="2" charset="2"/>
              </a:rPr>
              <a:t> 83% </a:t>
            </a:r>
            <a:r>
              <a:rPr lang="de-CH" baseline="0" dirty="0" err="1" smtClean="0">
                <a:sym typeface="Wingdings" panose="05000000000000000000" pitchFamily="2" charset="2"/>
              </a:rPr>
              <a:t>of</a:t>
            </a:r>
            <a:r>
              <a:rPr lang="de-CH" baseline="0" dirty="0" smtClean="0">
                <a:sym typeface="Wingdings" panose="05000000000000000000" pitchFamily="2" charset="2"/>
              </a:rPr>
              <a:t> maximal </a:t>
            </a:r>
            <a:r>
              <a:rPr lang="de-CH" baseline="0" dirty="0" err="1" smtClean="0">
                <a:sym typeface="Wingdings" panose="05000000000000000000" pitchFamily="2" charset="2"/>
              </a:rPr>
              <a:t>violation</a:t>
            </a:r>
            <a:endParaRPr lang="de-CH" baseline="0" dirty="0" smtClean="0">
              <a:sym typeface="Wingdings" panose="05000000000000000000" pitchFamily="2" charset="2"/>
            </a:endParaRPr>
          </a:p>
          <a:p>
            <a:endParaRPr lang="de-CH" baseline="0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1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First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error</a:t>
            </a:r>
            <a:r>
              <a:rPr lang="de-CH" baseline="0" dirty="0" smtClean="0"/>
              <a:t>: </a:t>
            </a:r>
            <a:r>
              <a:rPr lang="de-CH" baseline="0" dirty="0" err="1" smtClean="0"/>
              <a:t>Poisson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distribution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standard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deviation</a:t>
            </a:r>
            <a:endParaRPr lang="de-CH" baseline="0" dirty="0" smtClean="0"/>
          </a:p>
          <a:p>
            <a:endParaRPr lang="de-CH" baseline="0" dirty="0" smtClean="0"/>
          </a:p>
          <a:p>
            <a:r>
              <a:rPr lang="de-CH" baseline="0" dirty="0" smtClean="0"/>
              <a:t>Second </a:t>
            </a:r>
            <a:r>
              <a:rPr lang="de-CH" baseline="0" dirty="0" err="1" smtClean="0"/>
              <a:t>error</a:t>
            </a:r>
            <a:r>
              <a:rPr lang="de-CH" baseline="0" dirty="0" smtClean="0"/>
              <a:t>: Lack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symmetry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detectors</a:t>
            </a:r>
            <a:endParaRPr lang="de-CH" baseline="0" dirty="0" smtClean="0"/>
          </a:p>
          <a:p>
            <a:endParaRPr lang="de-CH" baseline="0" dirty="0" smtClean="0"/>
          </a:p>
          <a:p>
            <a:r>
              <a:rPr lang="de-CH" baseline="0" dirty="0" err="1" smtClean="0"/>
              <a:t>Maybe</a:t>
            </a:r>
            <a:r>
              <a:rPr lang="de-CH" baseline="0" dirty="0" smtClean="0"/>
              <a:t>: Different </a:t>
            </a:r>
            <a:r>
              <a:rPr lang="de-CH" baseline="0" dirty="0" err="1" smtClean="0"/>
              <a:t>detection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efficiencies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different </a:t>
            </a:r>
            <a:r>
              <a:rPr lang="de-CH" baseline="0" dirty="0" err="1" smtClean="0"/>
              <a:t>angles</a:t>
            </a:r>
            <a:r>
              <a:rPr lang="de-CH" baseline="0" dirty="0" smtClean="0"/>
              <a:t> </a:t>
            </a:r>
            <a:r>
              <a:rPr lang="de-CH" baseline="0" dirty="0" smtClean="0">
                <a:sym typeface="Wingdings" panose="05000000000000000000" pitchFamily="2" charset="2"/>
              </a:rPr>
              <a:t> 1%   Deviation </a:t>
            </a:r>
            <a:r>
              <a:rPr lang="de-CH" baseline="0" dirty="0" err="1" smtClean="0">
                <a:sym typeface="Wingdings" panose="05000000000000000000" pitchFamily="2" charset="2"/>
              </a:rPr>
              <a:t>smaller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than</a:t>
            </a:r>
            <a:r>
              <a:rPr lang="de-CH" baseline="0" dirty="0" smtClean="0">
                <a:sym typeface="Wingdings" panose="05000000000000000000" pitchFamily="2" charset="2"/>
              </a:rPr>
              <a:t>: 2%</a:t>
            </a:r>
          </a:p>
          <a:p>
            <a:endParaRPr lang="de-CH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74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Messbasis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gewählt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61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</a:t>
            </a:r>
            <a:r>
              <a:rPr lang="en-US" dirty="0" err="1" smtClean="0"/>
              <a:t>Weihs</a:t>
            </a:r>
            <a:r>
              <a:rPr lang="en-US" dirty="0" smtClean="0"/>
              <a:t>, Thomas </a:t>
            </a:r>
            <a:r>
              <a:rPr lang="en-US" dirty="0" err="1" smtClean="0"/>
              <a:t>Jennewein</a:t>
            </a:r>
            <a:r>
              <a:rPr lang="en-US" dirty="0" smtClean="0"/>
              <a:t>, </a:t>
            </a:r>
            <a:r>
              <a:rPr lang="en-US" dirty="0" err="1" smtClean="0"/>
              <a:t>Christoph</a:t>
            </a:r>
            <a:r>
              <a:rPr lang="en-US" dirty="0" smtClean="0"/>
              <a:t> Simon, </a:t>
            </a:r>
            <a:r>
              <a:rPr lang="en-US" dirty="0" err="1" smtClean="0"/>
              <a:t>Harald</a:t>
            </a:r>
            <a:r>
              <a:rPr lang="en-US" dirty="0" smtClean="0"/>
              <a:t> </a:t>
            </a:r>
            <a:r>
              <a:rPr lang="en-US" dirty="0" err="1" smtClean="0"/>
              <a:t>Weinfurter</a:t>
            </a:r>
            <a:r>
              <a:rPr lang="en-US" dirty="0" smtClean="0"/>
              <a:t>, and Anton </a:t>
            </a:r>
            <a:r>
              <a:rPr lang="en-US" dirty="0" err="1" smtClean="0"/>
              <a:t>Zeilinger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33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86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Zeitpunkt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Erzeugung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Basiswahl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00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Zeitpunkt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Erzeugung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Basiswahl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40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Parametric</a:t>
            </a:r>
            <a:r>
              <a:rPr lang="de-CH" dirty="0" smtClean="0"/>
              <a:t> down </a:t>
            </a:r>
            <a:r>
              <a:rPr lang="de-CH" dirty="0" err="1" smtClean="0"/>
              <a:t>conversion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Optimal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Eberhard </a:t>
            </a:r>
            <a:r>
              <a:rPr lang="de-CH" baseline="0" dirty="0" err="1" smtClean="0"/>
              <a:t>ineq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When</a:t>
            </a:r>
            <a:r>
              <a:rPr lang="de-CH" baseline="0" dirty="0" smtClean="0"/>
              <a:t> n&lt;82.8%</a:t>
            </a:r>
          </a:p>
          <a:p>
            <a:endParaRPr lang="de-CH" baseline="0" dirty="0" smtClean="0"/>
          </a:p>
          <a:p>
            <a:r>
              <a:rPr lang="de-CH" baseline="0" dirty="0" smtClean="0"/>
              <a:t>Transition Edge </a:t>
            </a:r>
            <a:r>
              <a:rPr lang="de-CH" baseline="0" dirty="0" err="1" smtClean="0"/>
              <a:t>sensor</a:t>
            </a:r>
            <a:endParaRPr lang="de-CH" baseline="0" dirty="0" smtClean="0"/>
          </a:p>
          <a:p>
            <a:endParaRPr lang="de-CH" baseline="0" dirty="0" smtClean="0"/>
          </a:p>
          <a:p>
            <a:r>
              <a:rPr lang="de-CH" baseline="0" dirty="0" err="1" smtClean="0"/>
              <a:t>Wavelength-optimized</a:t>
            </a:r>
            <a:r>
              <a:rPr lang="de-CH" baseline="0" dirty="0" smtClean="0"/>
              <a:t> </a:t>
            </a:r>
          </a:p>
          <a:p>
            <a:r>
              <a:rPr lang="de-CH" baseline="0" dirty="0" err="1" smtClean="0"/>
              <a:t>Very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heat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capacity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very</a:t>
            </a:r>
            <a:r>
              <a:rPr lang="de-CH" baseline="0" dirty="0" smtClean="0"/>
              <a:t> cool </a:t>
            </a:r>
            <a:r>
              <a:rPr lang="de-CH" baseline="0" dirty="0" smtClean="0">
                <a:sym typeface="Wingdings" panose="05000000000000000000" pitchFamily="2" charset="2"/>
              </a:rPr>
              <a:t> Resistance </a:t>
            </a:r>
            <a:r>
              <a:rPr lang="de-CH" baseline="0" dirty="0" err="1" smtClean="0">
                <a:sym typeface="Wingdings" panose="05000000000000000000" pitchFamily="2" charset="2"/>
              </a:rPr>
              <a:t>increases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exponentially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to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temperature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change</a:t>
            </a:r>
            <a:r>
              <a:rPr lang="de-CH" baseline="0" dirty="0" smtClean="0"/>
              <a:t/>
            </a:r>
            <a:br>
              <a:rPr lang="de-CH" baseline="0" dirty="0" smtClean="0"/>
            </a:b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2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87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Wineland</a:t>
            </a:r>
            <a:r>
              <a:rPr lang="en-US" baseline="0" dirty="0" smtClean="0"/>
              <a:t> n&gt;90%      Massachusetts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Matsukevich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Moehring</a:t>
            </a:r>
            <a:r>
              <a:rPr lang="en-US" baseline="0" dirty="0" smtClean="0"/>
              <a:t>: n~100%     Maryland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35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351 </a:t>
            </a:r>
            <a:r>
              <a:rPr lang="de-DE" dirty="0" err="1" smtClean="0"/>
              <a:t>nm</a:t>
            </a:r>
            <a:r>
              <a:rPr lang="de-DE" dirty="0" smtClean="0"/>
              <a:t> </a:t>
            </a:r>
            <a:r>
              <a:rPr lang="de-DE" dirty="0" err="1" smtClean="0"/>
              <a:t>argon</a:t>
            </a:r>
            <a:r>
              <a:rPr lang="de-DE" dirty="0" smtClean="0"/>
              <a:t> 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89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0 &amp;</a:t>
            </a:r>
            <a:r>
              <a:rPr lang="de-CH" baseline="0" dirty="0" smtClean="0"/>
              <a:t> 1 </a:t>
            </a:r>
            <a:r>
              <a:rPr lang="de-CH" baseline="0" dirty="0" err="1" smtClean="0"/>
              <a:t>almost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equally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often</a:t>
            </a:r>
            <a:r>
              <a:rPr lang="de-CH" baseline="0" dirty="0" smtClean="0"/>
              <a:t>, 2% </a:t>
            </a:r>
            <a:r>
              <a:rPr lang="de-CH" baseline="0" dirty="0" err="1" smtClean="0"/>
              <a:t>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9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Erklärungen</a:t>
            </a:r>
            <a:r>
              <a:rPr lang="en-US" dirty="0" smtClean="0"/>
              <a:t> von </a:t>
            </a:r>
            <a:r>
              <a:rPr lang="en-US" dirty="0" err="1" smtClean="0"/>
              <a:t>Symbolen</a:t>
            </a:r>
            <a:r>
              <a:rPr lang="en-US" dirty="0" smtClean="0"/>
              <a:t> auf </a:t>
            </a:r>
            <a:r>
              <a:rPr lang="en-US" dirty="0" err="1" smtClean="0"/>
              <a:t>Folien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3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Erklärungen</a:t>
            </a:r>
            <a:r>
              <a:rPr lang="en-US" dirty="0" smtClean="0"/>
              <a:t> von </a:t>
            </a:r>
            <a:r>
              <a:rPr lang="en-US" dirty="0" err="1" smtClean="0"/>
              <a:t>Symbolen</a:t>
            </a:r>
            <a:r>
              <a:rPr lang="en-US" dirty="0" smtClean="0"/>
              <a:t> auf </a:t>
            </a:r>
            <a:r>
              <a:rPr lang="en-US" dirty="0" err="1" smtClean="0"/>
              <a:t>Folien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0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Erklärungen</a:t>
            </a:r>
            <a:r>
              <a:rPr lang="en-US" dirty="0" smtClean="0"/>
              <a:t> von </a:t>
            </a:r>
            <a:r>
              <a:rPr lang="en-US" dirty="0" err="1" smtClean="0"/>
              <a:t>Symbolen</a:t>
            </a:r>
            <a:r>
              <a:rPr lang="en-US" dirty="0" smtClean="0"/>
              <a:t> auf </a:t>
            </a:r>
            <a:r>
              <a:rPr lang="en-US" dirty="0" err="1" smtClean="0"/>
              <a:t>Folien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3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This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because</a:t>
            </a:r>
            <a:r>
              <a:rPr lang="de-CH" dirty="0" smtClean="0"/>
              <a:t> A </a:t>
            </a:r>
            <a:r>
              <a:rPr lang="de-CH" dirty="0" err="1" smtClean="0"/>
              <a:t>and</a:t>
            </a:r>
            <a:r>
              <a:rPr lang="de-CH" dirty="0" smtClean="0"/>
              <a:t> B </a:t>
            </a:r>
            <a:r>
              <a:rPr lang="de-CH" dirty="0" err="1" smtClean="0"/>
              <a:t>are</a:t>
            </a:r>
            <a:r>
              <a:rPr lang="de-CH" dirty="0" smtClean="0"/>
              <a:t> just </a:t>
            </a:r>
            <a:r>
              <a:rPr lang="de-CH" dirty="0" err="1" smtClean="0"/>
              <a:t>correlated</a:t>
            </a:r>
            <a:r>
              <a:rPr lang="de-CH" dirty="0" smtClean="0"/>
              <a:t> </a:t>
            </a:r>
            <a:r>
              <a:rPr lang="de-CH" dirty="0" err="1" smtClean="0"/>
              <a:t>because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their</a:t>
            </a:r>
            <a:r>
              <a:rPr lang="de-CH" dirty="0" smtClean="0"/>
              <a:t> </a:t>
            </a:r>
            <a:r>
              <a:rPr lang="de-CH" dirty="0" err="1" smtClean="0"/>
              <a:t>emission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AB+AB’=A(B+B’)</a:t>
            </a:r>
          </a:p>
          <a:p>
            <a:endParaRPr lang="de-CH" dirty="0" smtClean="0"/>
          </a:p>
          <a:p>
            <a:r>
              <a:rPr lang="en-US" dirty="0" err="1" smtClean="0"/>
              <a:t>Clauser</a:t>
            </a:r>
            <a:r>
              <a:rPr lang="en-US" dirty="0" smtClean="0"/>
              <a:t>, Horne, </a:t>
            </a:r>
            <a:r>
              <a:rPr lang="en-US" dirty="0" err="1" smtClean="0"/>
              <a:t>Shimony</a:t>
            </a:r>
            <a:r>
              <a:rPr lang="en-US" dirty="0" smtClean="0"/>
              <a:t> and Holt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7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This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because</a:t>
            </a:r>
            <a:r>
              <a:rPr lang="de-CH" dirty="0" smtClean="0"/>
              <a:t> A </a:t>
            </a:r>
            <a:r>
              <a:rPr lang="de-CH" dirty="0" err="1" smtClean="0"/>
              <a:t>and</a:t>
            </a:r>
            <a:r>
              <a:rPr lang="de-CH" dirty="0" smtClean="0"/>
              <a:t> B </a:t>
            </a:r>
            <a:r>
              <a:rPr lang="de-CH" dirty="0" err="1" smtClean="0"/>
              <a:t>are</a:t>
            </a:r>
            <a:r>
              <a:rPr lang="de-CH" dirty="0" smtClean="0"/>
              <a:t> just </a:t>
            </a:r>
            <a:r>
              <a:rPr lang="de-CH" dirty="0" err="1" smtClean="0"/>
              <a:t>correlated</a:t>
            </a:r>
            <a:r>
              <a:rPr lang="de-CH" dirty="0" smtClean="0"/>
              <a:t> </a:t>
            </a:r>
            <a:r>
              <a:rPr lang="de-CH" dirty="0" err="1" smtClean="0"/>
              <a:t>because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their</a:t>
            </a:r>
            <a:r>
              <a:rPr lang="de-CH" dirty="0" smtClean="0"/>
              <a:t> </a:t>
            </a:r>
            <a:r>
              <a:rPr lang="de-CH" dirty="0" err="1" smtClean="0"/>
              <a:t>emission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AB+AB’=A(B+B’)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5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Achsenbeschriftung</a:t>
            </a:r>
            <a:r>
              <a:rPr lang="en-US" dirty="0" smtClean="0"/>
              <a:t> </a:t>
            </a:r>
            <a:r>
              <a:rPr lang="en-US" dirty="0" err="1" smtClean="0"/>
              <a:t>klarer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Alain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Aspect</a:t>
            </a:r>
            <a:endParaRPr lang="de-CH" baseline="0" dirty="0" smtClean="0"/>
          </a:p>
          <a:p>
            <a:endParaRPr lang="de-CH" baseline="0" dirty="0" smtClean="0"/>
          </a:p>
          <a:p>
            <a:r>
              <a:rPr lang="de-CH" baseline="0" dirty="0" smtClean="0"/>
              <a:t>Phillipe </a:t>
            </a:r>
            <a:r>
              <a:rPr lang="de-CH" baseline="0" dirty="0" err="1" smtClean="0"/>
              <a:t>Grangier</a:t>
            </a:r>
            <a:endParaRPr lang="de-CH" baseline="0" dirty="0" smtClean="0"/>
          </a:p>
          <a:p>
            <a:r>
              <a:rPr lang="de-CH" baseline="0" dirty="0" smtClean="0"/>
              <a:t>Gérard Roger</a:t>
            </a:r>
          </a:p>
          <a:p>
            <a:endParaRPr lang="de-CH" baseline="0" dirty="0" smtClean="0"/>
          </a:p>
          <a:p>
            <a:r>
              <a:rPr lang="de-CH" baseline="0" dirty="0" smtClean="0"/>
              <a:t>Volume 49, </a:t>
            </a:r>
            <a:r>
              <a:rPr lang="de-CH" baseline="0" dirty="0" err="1" smtClean="0"/>
              <a:t>Article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number</a:t>
            </a:r>
            <a:r>
              <a:rPr lang="de-CH" baseline="0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9B2-B137-4FAA-B6DC-C594B66588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4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170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 baseline="0"/>
            </a:lvl1pPr>
          </a:lstStyle>
          <a:p>
            <a:r>
              <a:rPr lang="en-US" dirty="0" smtClean="0"/>
              <a:t>Photon Bell Tests</a:t>
            </a:r>
            <a:endParaRPr lang="en-US" dirty="0"/>
          </a:p>
        </p:txBody>
      </p:sp>
      <p:sp>
        <p:nvSpPr>
          <p:cNvPr id="4" name="Untertitel 2"/>
          <p:cNvSpPr txBox="1">
            <a:spLocks/>
          </p:cNvSpPr>
          <p:nvPr userDrawn="1"/>
        </p:nvSpPr>
        <p:spPr>
          <a:xfrm>
            <a:off x="755576" y="2051113"/>
            <a:ext cx="7043208" cy="4789003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800" noProof="0" dirty="0" smtClean="0"/>
              <a:t>Outline</a:t>
            </a:r>
            <a:r>
              <a:rPr lang="de-DE" sz="2800" dirty="0" smtClean="0"/>
              <a:t>:</a:t>
            </a:r>
          </a:p>
          <a:p>
            <a:endParaRPr lang="de-DE" sz="2800" dirty="0" smtClean="0"/>
          </a:p>
          <a:p>
            <a:pPr marL="457200" indent="-457200"/>
            <a:r>
              <a:rPr lang="en-US" sz="2800" noProof="0" dirty="0" smtClean="0"/>
              <a:t>Bell‘s theorem</a:t>
            </a:r>
          </a:p>
          <a:p>
            <a:pPr marL="457200" indent="-457200"/>
            <a:r>
              <a:rPr lang="en-US" sz="2800" noProof="0" dirty="0" smtClean="0"/>
              <a:t>Photon Bell Test</a:t>
            </a:r>
            <a:r>
              <a:rPr lang="en-US" sz="2800" baseline="0" noProof="0" dirty="0" smtClean="0"/>
              <a:t> by Aspect</a:t>
            </a:r>
            <a:endParaRPr lang="de-DE" sz="2800" baseline="0" noProof="0" dirty="0" smtClean="0"/>
          </a:p>
          <a:p>
            <a:pPr marL="457200" indent="-457200"/>
            <a:r>
              <a:rPr lang="de-DE" sz="2800" baseline="0" noProof="0" dirty="0" smtClean="0"/>
              <a:t>Loopholes</a:t>
            </a:r>
          </a:p>
          <a:p>
            <a:pPr marL="457200" indent="-457200"/>
            <a:r>
              <a:rPr lang="de-DE" sz="2800" baseline="0" noProof="0" dirty="0" smtClean="0"/>
              <a:t>Photon Bell Test by Weihs</a:t>
            </a:r>
          </a:p>
          <a:p>
            <a:pPr marL="457200" indent="-457200"/>
            <a:r>
              <a:rPr lang="de-DE" sz="2800" baseline="0" noProof="0" dirty="0" smtClean="0"/>
              <a:t>Outlook</a:t>
            </a:r>
          </a:p>
          <a:p>
            <a:pPr marL="457200" indent="-457200"/>
            <a:endParaRPr lang="en-US" sz="2800" noProof="0" dirty="0" smtClean="0"/>
          </a:p>
          <a:p>
            <a:pPr marL="457200" indent="-457200"/>
            <a:endParaRPr lang="de-DE" dirty="0" smtClean="0"/>
          </a:p>
          <a:p>
            <a:pPr marL="457200" indent="-457200"/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185967" cy="64807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3200">
                <a:solidFill>
                  <a:schemeClr val="bg2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95536" y="2204864"/>
            <a:ext cx="8352927" cy="1206484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130680"/>
            <a:ext cx="6063208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Photon Bell Tests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996952"/>
            <a:ext cx="8382000" cy="1323439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Clr>
          <a:schemeClr val="bg2">
            <a:lumMod val="60000"/>
            <a:lumOff val="40000"/>
          </a:schemeClr>
        </a:buClr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Clr>
          <a:schemeClr val="bg2">
            <a:lumMod val="60000"/>
            <a:lumOff val="40000"/>
          </a:schemeClr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Clr>
          <a:srgbClr val="002060"/>
        </a:buClr>
        <a:buFont typeface="Symbol" panose="05050102010706020507" pitchFamily="18" charset="2"/>
        <a:buChar char="-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9592" y="2132856"/>
            <a:ext cx="7681913" cy="1523495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Bell</a:t>
            </a:r>
            <a:r>
              <a:rPr lang="de-DE" dirty="0" smtClean="0"/>
              <a:t> </a:t>
            </a:r>
            <a:r>
              <a:rPr lang="en-US" dirty="0" smtClean="0"/>
              <a:t>tests</a:t>
            </a:r>
            <a:r>
              <a:rPr lang="de-DE" dirty="0" smtClean="0"/>
              <a:t> </a:t>
            </a:r>
            <a:r>
              <a:rPr lang="en-US" dirty="0" smtClean="0"/>
              <a:t>with</a:t>
            </a:r>
            <a:r>
              <a:rPr lang="de-DE" dirty="0" smtClean="0"/>
              <a:t> Photons</a:t>
            </a:r>
            <a:endParaRPr lang="de-DE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71600" y="4581128"/>
            <a:ext cx="7681913" cy="1293812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Clausen</a:t>
            </a:r>
          </a:p>
        </p:txBody>
      </p:sp>
    </p:spTree>
    <p:extLst>
      <p:ext uri="{BB962C8B-B14F-4D97-AF65-F5344CB8AC3E}">
        <p14:creationId xmlns:p14="http://schemas.microsoft.com/office/powerpoint/2010/main" val="543685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CHSH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99592" y="2564904"/>
                <a:ext cx="7416824" cy="144039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measured with different detector settings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99592" y="2564904"/>
                <a:ext cx="7416824" cy="1440394"/>
              </a:xfrm>
              <a:blipFill rotWithShape="0">
                <a:blip r:embed="rId3"/>
                <a:stretch>
                  <a:fillRect t="-10169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/>
          <p:cNvSpPr/>
          <p:nvPr/>
        </p:nvSpPr>
        <p:spPr bwMode="auto">
          <a:xfrm>
            <a:off x="1051827" y="3415304"/>
            <a:ext cx="7110790" cy="808349"/>
          </a:xfrm>
          <a:prstGeom prst="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z="2300" dirty="0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pic>
        <p:nvPicPr>
          <p:cNvPr id="12" name="Picture 2" descr="File:Bell's theorem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25566"/>
            <a:ext cx="5831085" cy="23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322058" y="6654552"/>
            <a:ext cx="44101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source: http</a:t>
            </a:r>
            <a:r>
              <a:rPr lang="en-US" sz="900" dirty="0">
                <a:solidFill>
                  <a:schemeClr val="bg1"/>
                </a:solidFill>
              </a:rPr>
              <a:t>://</a:t>
            </a:r>
            <a:r>
              <a:rPr lang="en-US" sz="900" dirty="0" smtClean="0">
                <a:solidFill>
                  <a:schemeClr val="bg1"/>
                </a:solidFill>
              </a:rPr>
              <a:t>en.wikipedia.org/wiki/File:Bell%27s_theorem.svg (18.05.2013)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03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CHSH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99592" y="2564904"/>
                <a:ext cx="7416824" cy="144039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measured with different detector settings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99592" y="2564904"/>
                <a:ext cx="7416824" cy="1440394"/>
              </a:xfrm>
              <a:blipFill rotWithShape="0">
                <a:blip r:embed="rId3"/>
                <a:stretch>
                  <a:fillRect t="-10169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/>
          <p:cNvSpPr/>
          <p:nvPr/>
        </p:nvSpPr>
        <p:spPr bwMode="auto">
          <a:xfrm>
            <a:off x="1051827" y="3415304"/>
            <a:ext cx="7110790" cy="808349"/>
          </a:xfrm>
          <a:prstGeom prst="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de-DE" sz="2300" dirty="0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428" y="4365338"/>
            <a:ext cx="4426181" cy="245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89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But…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60451" y="2276872"/>
                <a:ext cx="8136904" cy="3639714"/>
              </a:xfrm>
            </p:spPr>
            <p:txBody>
              <a:bodyPr/>
              <a:lstStyle/>
              <a:p>
                <a:r>
                  <a:rPr lang="en-US" dirty="0" smtClean="0"/>
                  <a:t>For entangled photons: 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⁡[2 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°,22,5°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45°,67,5°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45°,22,5°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0,67,5°</m:t>
                              </m:r>
                            </m:e>
                          </m:d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0°,45°</m:t>
                        </m:r>
                      </m:e>
                    </m:d>
                  </m:oMath>
                </a14:m>
                <a:endParaRPr lang="de-DE" sz="2000" b="0" dirty="0" smtClean="0"/>
              </a:p>
              <a:p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22,5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°,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67,5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</m:oMath>
                </a14:m>
                <a:endParaRPr lang="de-DE" sz="2000" dirty="0"/>
              </a:p>
              <a:p>
                <a:endParaRPr lang="en-US" sz="2000" dirty="0" smtClean="0"/>
              </a:p>
              <a:p>
                <a:endParaRPr lang="de-DE" sz="2000" dirty="0" smtClean="0"/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60451" y="2276872"/>
                <a:ext cx="8136904" cy="3639714"/>
              </a:xfrm>
              <a:blipFill rotWithShape="0">
                <a:blip r:embed="rId3"/>
                <a:stretch>
                  <a:fillRect l="-2324" t="-4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3658682"/>
            <a:ext cx="5742177" cy="31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41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997658"/>
            <a:ext cx="3370528" cy="25278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Bell Test by Alain </a:t>
            </a:r>
            <a:r>
              <a:rPr lang="de-DE" dirty="0" err="1" smtClean="0"/>
              <a:t>Aspect</a:t>
            </a:r>
            <a:r>
              <a:rPr lang="de-DE" dirty="0" smtClean="0"/>
              <a:t>, 1981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99592" y="2564904"/>
            <a:ext cx="6769100" cy="4801314"/>
          </a:xfrm>
        </p:spPr>
        <p:txBody>
          <a:bodyPr/>
          <a:lstStyle/>
          <a:p>
            <a:pPr lvl="0"/>
            <a:r>
              <a:rPr lang="de-D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Paper:</a:t>
            </a:r>
            <a:r>
              <a:rPr lang="de-DE" dirty="0" smtClean="0"/>
              <a:t> </a:t>
            </a:r>
            <a:r>
              <a:rPr lang="en-US" dirty="0" smtClean="0"/>
              <a:t>Experimental </a:t>
            </a:r>
            <a:r>
              <a:rPr lang="en-US" dirty="0"/>
              <a:t>Realization of Einstein-</a:t>
            </a:r>
            <a:r>
              <a:rPr lang="en-US" dirty="0" err="1"/>
              <a:t>Podolsky</a:t>
            </a:r>
            <a:r>
              <a:rPr lang="en-US" dirty="0"/>
              <a:t>-Rosen-</a:t>
            </a:r>
            <a:r>
              <a:rPr lang="en-US" dirty="0" err="1"/>
              <a:t>Bohm</a:t>
            </a:r>
            <a:r>
              <a:rPr lang="en-US" dirty="0"/>
              <a:t> </a:t>
            </a:r>
            <a:r>
              <a:rPr lang="en-US" dirty="0" err="1"/>
              <a:t>Gedankenexperiment</a:t>
            </a:r>
            <a:r>
              <a:rPr lang="en-US" dirty="0"/>
              <a:t>: A New Violation of Bell's </a:t>
            </a:r>
            <a:r>
              <a:rPr lang="en-US" dirty="0" smtClean="0"/>
              <a:t>Inequalities</a:t>
            </a:r>
          </a:p>
          <a:p>
            <a:pPr lvl="0"/>
            <a:endParaRPr lang="en-US" i="1" dirty="0"/>
          </a:p>
          <a:p>
            <a:pPr lvl="0"/>
            <a:r>
              <a:rPr lang="en-US" dirty="0"/>
              <a:t>A. Aspect, P. </a:t>
            </a:r>
            <a:r>
              <a:rPr lang="en-US" dirty="0" err="1"/>
              <a:t>Grangier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</a:t>
            </a:r>
            <a:r>
              <a:rPr lang="en-US" dirty="0"/>
              <a:t>. Roger</a:t>
            </a:r>
            <a:endParaRPr lang="en-US" i="1" dirty="0" smtClean="0"/>
          </a:p>
          <a:p>
            <a:pPr lvl="0"/>
            <a:endParaRPr lang="en-US" i="1" dirty="0"/>
          </a:p>
          <a:p>
            <a:pPr lvl="0"/>
            <a:r>
              <a:rPr lang="en-US" dirty="0" smtClean="0"/>
              <a:t>Phys</a:t>
            </a:r>
            <a:r>
              <a:rPr lang="en-US" dirty="0"/>
              <a:t>. Rev. </a:t>
            </a:r>
            <a:r>
              <a:rPr lang="en-US" dirty="0" err="1"/>
              <a:t>Lett</a:t>
            </a:r>
            <a:r>
              <a:rPr lang="en-US" dirty="0"/>
              <a:t>. </a:t>
            </a:r>
            <a:r>
              <a:rPr lang="en-US" u="sng" dirty="0"/>
              <a:t>49</a:t>
            </a:r>
            <a:r>
              <a:rPr lang="en-US" dirty="0"/>
              <a:t>, 2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1982)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283428" y="6645963"/>
            <a:ext cx="44101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http://phototheque.institutoptique.fr/picture.php?/7212 (</a:t>
            </a:r>
            <a:r>
              <a:rPr lang="en-US" sz="900" dirty="0" smtClean="0">
                <a:solidFill>
                  <a:schemeClr val="bg1"/>
                </a:solidFill>
              </a:rPr>
              <a:t>18.05.2013)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52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Bell Test by Alain </a:t>
            </a:r>
            <a:r>
              <a:rPr lang="de-DE" dirty="0" err="1" smtClean="0"/>
              <a:t>Aspect</a:t>
            </a:r>
            <a:r>
              <a:rPr lang="de-DE" dirty="0" smtClean="0"/>
              <a:t>, 1981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99592" y="2564904"/>
            <a:ext cx="6769100" cy="3721019"/>
          </a:xfrm>
        </p:spPr>
        <p:txBody>
          <a:bodyPr/>
          <a:lstStyle/>
          <a:p>
            <a:r>
              <a:rPr lang="de-DE" dirty="0" err="1" smtClean="0"/>
              <a:t>Done</a:t>
            </a:r>
            <a:r>
              <a:rPr lang="de-DE" dirty="0"/>
              <a:t> </a:t>
            </a:r>
            <a:r>
              <a:rPr lang="de-DE" dirty="0" smtClean="0"/>
              <a:t>in Paris</a:t>
            </a:r>
          </a:p>
          <a:p>
            <a:endParaRPr lang="de-DE" dirty="0"/>
          </a:p>
          <a:p>
            <a:r>
              <a:rPr lang="de-DE" dirty="0" smtClean="0"/>
              <a:t>First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Bell </a:t>
            </a:r>
            <a:r>
              <a:rPr lang="de-DE" dirty="0" err="1" smtClean="0"/>
              <a:t>inequality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Prior </a:t>
            </a:r>
            <a:r>
              <a:rPr lang="de-DE" dirty="0" err="1" smtClean="0"/>
              <a:t>only</a:t>
            </a:r>
            <a:r>
              <a:rPr lang="de-DE" dirty="0" smtClean="0"/>
              <a:t> single-</a:t>
            </a:r>
            <a:r>
              <a:rPr lang="de-DE" dirty="0" err="1" smtClean="0"/>
              <a:t>channel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err="1" smtClean="0"/>
              <a:t>analyzer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997658"/>
            <a:ext cx="3370528" cy="252789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283428" y="6645963"/>
            <a:ext cx="44101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http://phototheque.institutoptique.fr/picture.php?/7212 (</a:t>
            </a:r>
            <a:r>
              <a:rPr lang="en-US" sz="900" dirty="0" smtClean="0">
                <a:solidFill>
                  <a:schemeClr val="bg1"/>
                </a:solidFill>
              </a:rPr>
              <a:t>18.05.2013)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39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2283428" y="6645963"/>
            <a:ext cx="46794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http://en.wikipedia.org/wiki/File:Bell-test-photon-analyer.png (</a:t>
            </a:r>
            <a:r>
              <a:rPr lang="en-US" sz="900" dirty="0" smtClean="0">
                <a:solidFill>
                  <a:schemeClr val="bg1"/>
                </a:solidFill>
              </a:rPr>
              <a:t>18.05.2013)</a:t>
            </a:r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5536" y="2348881"/>
            <a:ext cx="8386720" cy="3704135"/>
            <a:chOff x="395536" y="2348881"/>
            <a:chExt cx="8386720" cy="3704135"/>
          </a:xfrm>
        </p:grpSpPr>
        <p:grpSp>
          <p:nvGrpSpPr>
            <p:cNvPr id="10" name="Group 9"/>
            <p:cNvGrpSpPr/>
            <p:nvPr/>
          </p:nvGrpSpPr>
          <p:grpSpPr>
            <a:xfrm>
              <a:off x="395536" y="2348881"/>
              <a:ext cx="8386720" cy="3704135"/>
              <a:chOff x="323528" y="2348881"/>
              <a:chExt cx="8386720" cy="3704135"/>
            </a:xfrm>
          </p:grpSpPr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528" y="2348881"/>
                <a:ext cx="8386720" cy="3704135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3635896" y="3771388"/>
                <a:ext cx="0" cy="377692"/>
              </a:xfrm>
              <a:prstGeom prst="lin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5312884" y="3791340"/>
                <a:ext cx="0" cy="377692"/>
              </a:xfrm>
              <a:prstGeom prst="lin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3275856" y="3480942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 smtClean="0">
                    <a:solidFill>
                      <a:srgbClr val="002060"/>
                    </a:solidFill>
                  </a:rPr>
                  <a:t>WL-filter</a:t>
                </a:r>
                <a:endParaRPr lang="en-US" sz="1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989022" y="3480942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 smtClean="0">
                    <a:solidFill>
                      <a:srgbClr val="002060"/>
                    </a:solidFill>
                  </a:rPr>
                  <a:t>WL-filter</a:t>
                </a:r>
                <a:endParaRPr lang="en-US" sz="12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 bwMode="auto">
            <a:xfrm>
              <a:off x="871970" y="3771388"/>
              <a:ext cx="216024" cy="377692"/>
            </a:xfrm>
            <a:prstGeom prst="rect">
              <a:avLst/>
            </a:prstGeom>
            <a:solidFill>
              <a:srgbClr val="DCCBA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1001">
              <a:schemeClr val="lt1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809973" y="3772371"/>
              <a:ext cx="216024" cy="377692"/>
            </a:xfrm>
            <a:prstGeom prst="rect">
              <a:avLst/>
            </a:prstGeom>
            <a:solidFill>
              <a:srgbClr val="DCCBA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1001">
              <a:schemeClr val="lt1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79982" y="3356992"/>
              <a:ext cx="0" cy="400949"/>
            </a:xfrm>
            <a:prstGeom prst="straightConnector1">
              <a:avLst/>
            </a:prstGeom>
            <a:ln>
              <a:solidFill>
                <a:srgbClr val="656B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917985" y="3356992"/>
              <a:ext cx="0" cy="400949"/>
            </a:xfrm>
            <a:prstGeom prst="straightConnector1">
              <a:avLst/>
            </a:prstGeom>
            <a:ln>
              <a:solidFill>
                <a:srgbClr val="656B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979982" y="4149080"/>
              <a:ext cx="0" cy="432048"/>
            </a:xfrm>
            <a:prstGeom prst="straightConnector1">
              <a:avLst/>
            </a:prstGeom>
            <a:ln>
              <a:solidFill>
                <a:srgbClr val="656B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917985" y="4149080"/>
              <a:ext cx="0" cy="432048"/>
            </a:xfrm>
            <a:prstGeom prst="straightConnector1">
              <a:avLst/>
            </a:prstGeom>
            <a:ln>
              <a:solidFill>
                <a:srgbClr val="656B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115616" y="3791340"/>
              <a:ext cx="793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dirty="0" smtClean="0">
                  <a:solidFill>
                    <a:srgbClr val="000080"/>
                  </a:solidFill>
                </a:rPr>
                <a:t>Single rate</a:t>
              </a:r>
              <a:br>
                <a:rPr lang="de-CH" sz="1000" dirty="0" smtClean="0">
                  <a:solidFill>
                    <a:srgbClr val="000080"/>
                  </a:solidFill>
                </a:rPr>
              </a:br>
              <a:r>
                <a:rPr lang="de-CH" sz="1000" dirty="0" err="1" smtClean="0">
                  <a:solidFill>
                    <a:srgbClr val="000080"/>
                  </a:solidFill>
                </a:rPr>
                <a:t>monitor</a:t>
              </a:r>
              <a:endParaRPr lang="en-US" sz="1000" dirty="0">
                <a:solidFill>
                  <a:srgbClr val="00008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27956" y="3711290"/>
              <a:ext cx="829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dirty="0" smtClean="0">
                  <a:solidFill>
                    <a:srgbClr val="000080"/>
                  </a:solidFill>
                </a:rPr>
                <a:t>Single rate </a:t>
              </a:r>
              <a:br>
                <a:rPr lang="de-CH" sz="1000" dirty="0" smtClean="0">
                  <a:solidFill>
                    <a:srgbClr val="000080"/>
                  </a:solidFill>
                </a:rPr>
              </a:br>
              <a:r>
                <a:rPr lang="de-CH" sz="1000" dirty="0" err="1" smtClean="0">
                  <a:solidFill>
                    <a:srgbClr val="000080"/>
                  </a:solidFill>
                </a:rPr>
                <a:t>monitor</a:t>
              </a:r>
              <a:endParaRPr lang="en-US" sz="1000" dirty="0">
                <a:solidFill>
                  <a:srgbClr val="000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799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Photon 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99592" y="2564904"/>
                <a:ext cx="6769100" cy="4449360"/>
              </a:xfrm>
            </p:spPr>
            <p:txBody>
              <a:bodyPr/>
              <a:lstStyle/>
              <a:p>
                <a:r>
                  <a:rPr lang="en-US" dirty="0" smtClean="0"/>
                  <a:t>Calcium-40 cascade is exited by two photon absorption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 Pairs of photons are emitted </a:t>
                </a:r>
              </a:p>
              <a:p>
                <a:pPr marL="0" indent="0">
                  <a:buNone/>
                </a:pPr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Wavelengths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=551.3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nm</m:t>
                    </m:r>
                    <m:r>
                      <a:rPr lang="de-DE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=422.7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nm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de-DE" b="0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Ψ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H</m:t>
                            </m:r>
                          </m:e>
                        </m:d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H</m:t>
                            </m:r>
                          </m:e>
                        </m:d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de-CH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V</m:t>
                            </m:r>
                          </m:e>
                        </m:d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V</m:t>
                            </m:r>
                          </m:e>
                        </m:d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Emission rate: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5×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99592" y="2564904"/>
                <a:ext cx="6769100" cy="4449360"/>
              </a:xfrm>
              <a:blipFill rotWithShape="0">
                <a:blip r:embed="rId2"/>
                <a:stretch>
                  <a:fillRect l="-2793" t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542902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700809"/>
            <a:ext cx="6009102" cy="37409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Polarizers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99592" y="2564904"/>
            <a:ext cx="6769100" cy="3640997"/>
          </a:xfrm>
        </p:spPr>
        <p:txBody>
          <a:bodyPr/>
          <a:lstStyle/>
          <a:p>
            <a:r>
              <a:rPr lang="en-US" dirty="0" smtClean="0"/>
              <a:t>Two prisms separated by thin</a:t>
            </a:r>
            <a:br>
              <a:rPr lang="en-US" dirty="0" smtClean="0"/>
            </a:br>
            <a:r>
              <a:rPr lang="en-US" dirty="0" smtClean="0"/>
              <a:t>film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Parallel polarized light </a:t>
            </a:r>
            <a:br>
              <a:rPr lang="en-US" dirty="0" smtClean="0"/>
            </a:br>
            <a:r>
              <a:rPr lang="en-US" dirty="0" smtClean="0"/>
              <a:t>transmitted</a:t>
            </a:r>
          </a:p>
          <a:p>
            <a:pPr lvl="1"/>
            <a:r>
              <a:rPr lang="en-US" dirty="0" smtClean="0"/>
              <a:t>Orthogonal polarized </a:t>
            </a:r>
            <a:br>
              <a:rPr lang="en-US" dirty="0" smtClean="0"/>
            </a:br>
            <a:r>
              <a:rPr lang="en-US" dirty="0" smtClean="0"/>
              <a:t>light</a:t>
            </a:r>
            <a:r>
              <a:rPr lang="en-US" dirty="0"/>
              <a:t> </a:t>
            </a:r>
            <a:r>
              <a:rPr lang="en-US" dirty="0" smtClean="0"/>
              <a:t>reflected</a:t>
            </a:r>
          </a:p>
          <a:p>
            <a:endParaRPr lang="en-US" dirty="0"/>
          </a:p>
          <a:p>
            <a:r>
              <a:rPr lang="en-US" dirty="0" smtClean="0"/>
              <a:t>Rotatable</a:t>
            </a:r>
            <a:endParaRPr lang="en-US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940111" y="6627168"/>
            <a:ext cx="7096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http://www.meadowlark.com/images/products_large/laserline_beamsplitting_polarizer_fig1_17_2_13895.gif (</a:t>
            </a:r>
            <a:r>
              <a:rPr lang="en-US" sz="900" dirty="0" smtClean="0">
                <a:solidFill>
                  <a:schemeClr val="bg1"/>
                </a:solidFill>
              </a:rPr>
              <a:t>18.05.2013)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39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700809"/>
            <a:ext cx="6009102" cy="37409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Polarizers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99592" y="2564904"/>
                <a:ext cx="6769100" cy="40711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=0.950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.007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=0.930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=0.007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99592" y="2564904"/>
                <a:ext cx="6769100" cy="407117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eschweifte Klammer rechts 3"/>
          <p:cNvSpPr/>
          <p:nvPr/>
        </p:nvSpPr>
        <p:spPr>
          <a:xfrm>
            <a:off x="3726406" y="2599168"/>
            <a:ext cx="504056" cy="129614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eschweifte Klammer rechts 5"/>
          <p:cNvSpPr/>
          <p:nvPr/>
        </p:nvSpPr>
        <p:spPr>
          <a:xfrm>
            <a:off x="3726406" y="4393759"/>
            <a:ext cx="504056" cy="129614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513563" y="3062574"/>
                <a:ext cx="740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63" y="3062574"/>
                <a:ext cx="7403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55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513563" y="4857165"/>
                <a:ext cx="740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63" y="4857165"/>
                <a:ext cx="74033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55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940111" y="6627168"/>
            <a:ext cx="7096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http://www.meadowlark.com/images/products_large/laserline_beamsplitting_polarizer_fig1_17_2_13895.gif (</a:t>
            </a:r>
            <a:r>
              <a:rPr lang="en-US" sz="900" dirty="0" smtClean="0">
                <a:solidFill>
                  <a:schemeClr val="bg1"/>
                </a:solidFill>
              </a:rPr>
              <a:t>18.05.2013)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56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Advantage of two-channel polarizers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910299" y="2780928"/>
                <a:ext cx="6769100" cy="3925049"/>
              </a:xfrm>
            </p:spPr>
            <p:txBody>
              <a:bodyPr/>
              <a:lstStyle/>
              <a:p>
                <a:r>
                  <a:rPr lang="en-US" sz="2400" dirty="0" smtClean="0"/>
                  <a:t>A one-channel polarizer </a:t>
                </a:r>
                <a:br>
                  <a:rPr lang="en-US" sz="2400" dirty="0" smtClean="0"/>
                </a:br>
                <a:r>
                  <a:rPr lang="en-US" sz="2400" dirty="0" smtClean="0"/>
                  <a:t>always blocks one </a:t>
                </a:r>
                <a:br>
                  <a:rPr lang="en-US" sz="2400" dirty="0" smtClean="0"/>
                </a:br>
                <a:r>
                  <a:rPr lang="en-US" sz="2400" dirty="0" smtClean="0"/>
                  <a:t>polarization (-)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Coincidence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cannot be measured directly</a:t>
                </a:r>
              </a:p>
              <a:p>
                <a:endParaRPr lang="en-US" sz="2400" dirty="0"/>
              </a:p>
              <a:p>
                <a:r>
                  <a:rPr 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Measurement of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sz="2400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++</m:t>
                            </m:r>
                          </m:sub>
                        </m:sSub>
                        <m:r>
                          <a:rPr lang="de-DE" sz="2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b>
                        </m:sSub>
                        <m:r>
                          <a:rPr lang="de-DE" sz="2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+−</m:t>
                            </m:r>
                          </m:sub>
                        </m:sSub>
                        <m:r>
                          <a:rPr lang="de-DE" sz="2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++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b>
                        </m:sSub>
                        <m:r>
                          <a:rPr lang="de-DE" sz="2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+−</m:t>
                            </m:r>
                          </m:sub>
                        </m:sSub>
                        <m:r>
                          <a:rPr lang="de-DE" sz="2400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−+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br>
                  <a:rPr 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</a:br>
                <a:r>
                  <a:rPr 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not direct </a:t>
                </a:r>
                <a:r>
                  <a:rPr 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sym typeface="Wingdings" panose="05000000000000000000" pitchFamily="2" charset="2"/>
                  </a:rPr>
                  <a:t> No sufficient violation</a:t>
                </a:r>
                <a:endParaRPr lang="en-US" sz="2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910299" y="2780928"/>
                <a:ext cx="6769100" cy="3925049"/>
              </a:xfrm>
              <a:blipFill rotWithShape="0">
                <a:blip r:embed="rId2"/>
                <a:stretch>
                  <a:fillRect l="-2520" t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File:Single-channel Bell tes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95611"/>
            <a:ext cx="3891437" cy="12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132746" y="6627168"/>
            <a:ext cx="47115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http://en.wikipedia.org/wiki/File:Single-channel_Bell_test.svg (</a:t>
            </a:r>
            <a:r>
              <a:rPr lang="en-US" sz="900" dirty="0" smtClean="0">
                <a:solidFill>
                  <a:schemeClr val="bg1"/>
                </a:solidFill>
              </a:rPr>
              <a:t>18.05.2013)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56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75000"/>
                  </a:schemeClr>
                </a:solidFill>
              </a:rPr>
              <a:t>Photon Bell Tests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24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99592" y="2564904"/>
                <a:ext cx="6769100" cy="3687163"/>
              </a:xfrm>
            </p:spPr>
            <p:txBody>
              <a:bodyPr/>
              <a:lstStyle/>
              <a:p>
                <a:r>
                  <a:rPr lang="en-US" dirty="0" smtClean="0"/>
                  <a:t>One Photomultiplier for each channel (4 in total)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Photon-coincidence and single-photon-detection are both measured and stored</a:t>
                </a:r>
              </a:p>
              <a:p>
                <a:endParaRPr lang="de-CH" dirty="0"/>
              </a:p>
              <a:p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Single-photon </a:t>
                </a:r>
                <a:r>
                  <a:rPr lang="de-CH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detection</a:t>
                </a:r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rate 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de-CH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CH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de-CH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CH" b="0" i="0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de-CH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endParaRPr lang="de-CH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de-CH" sz="2400" dirty="0" smtClean="0"/>
                  <a:t>Dark rate </a:t>
                </a:r>
                <a14:m>
                  <m:oMath xmlns:m="http://schemas.openxmlformats.org/officeDocument/2006/math">
                    <m:r>
                      <a:rPr lang="de-CH" sz="2400" i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CH" sz="2400" i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99592" y="2564904"/>
                <a:ext cx="6769100" cy="3687163"/>
              </a:xfrm>
              <a:blipFill rotWithShape="0">
                <a:blip r:embed="rId2"/>
                <a:stretch>
                  <a:fillRect l="-2793" t="-3967" r="-1441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029093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2283428" y="6645963"/>
            <a:ext cx="46794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http://en.wikipedia.org/wiki/File:Bell-test-photon-analyer.png (</a:t>
            </a:r>
            <a:r>
              <a:rPr lang="en-US" sz="900" dirty="0" smtClean="0">
                <a:solidFill>
                  <a:schemeClr val="bg1"/>
                </a:solidFill>
              </a:rPr>
              <a:t>18.05.2013)</a:t>
            </a:r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5536" y="2348881"/>
            <a:ext cx="8386720" cy="3704135"/>
            <a:chOff x="395536" y="2348881"/>
            <a:chExt cx="8386720" cy="3704135"/>
          </a:xfrm>
        </p:grpSpPr>
        <p:grpSp>
          <p:nvGrpSpPr>
            <p:cNvPr id="10" name="Group 9"/>
            <p:cNvGrpSpPr/>
            <p:nvPr/>
          </p:nvGrpSpPr>
          <p:grpSpPr>
            <a:xfrm>
              <a:off x="395536" y="2348881"/>
              <a:ext cx="8386720" cy="3704135"/>
              <a:chOff x="323528" y="2348881"/>
              <a:chExt cx="8386720" cy="3704135"/>
            </a:xfrm>
          </p:grpSpPr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528" y="2348881"/>
                <a:ext cx="8386720" cy="3704135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3635896" y="3771388"/>
                <a:ext cx="0" cy="377692"/>
              </a:xfrm>
              <a:prstGeom prst="lin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5312884" y="3791340"/>
                <a:ext cx="0" cy="377692"/>
              </a:xfrm>
              <a:prstGeom prst="lin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3275856" y="3480942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 smtClean="0">
                    <a:solidFill>
                      <a:srgbClr val="002060"/>
                    </a:solidFill>
                  </a:rPr>
                  <a:t>WL-filter</a:t>
                </a:r>
                <a:endParaRPr lang="en-US" sz="1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989022" y="3480942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 smtClean="0">
                    <a:solidFill>
                      <a:srgbClr val="002060"/>
                    </a:solidFill>
                  </a:rPr>
                  <a:t>WL-filter</a:t>
                </a:r>
                <a:endParaRPr lang="en-US" sz="12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 bwMode="auto">
            <a:xfrm>
              <a:off x="871970" y="3771388"/>
              <a:ext cx="216024" cy="377692"/>
            </a:xfrm>
            <a:prstGeom prst="rect">
              <a:avLst/>
            </a:prstGeom>
            <a:solidFill>
              <a:srgbClr val="DCCBA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1001">
              <a:schemeClr val="lt1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809973" y="3772371"/>
              <a:ext cx="216024" cy="377692"/>
            </a:xfrm>
            <a:prstGeom prst="rect">
              <a:avLst/>
            </a:prstGeom>
            <a:solidFill>
              <a:srgbClr val="DCCBA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1001">
              <a:schemeClr val="lt1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79982" y="3356992"/>
              <a:ext cx="0" cy="400949"/>
            </a:xfrm>
            <a:prstGeom prst="straightConnector1">
              <a:avLst/>
            </a:prstGeom>
            <a:ln>
              <a:solidFill>
                <a:srgbClr val="656B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917985" y="3356992"/>
              <a:ext cx="0" cy="400949"/>
            </a:xfrm>
            <a:prstGeom prst="straightConnector1">
              <a:avLst/>
            </a:prstGeom>
            <a:ln>
              <a:solidFill>
                <a:srgbClr val="656B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979982" y="4149080"/>
              <a:ext cx="0" cy="432048"/>
            </a:xfrm>
            <a:prstGeom prst="straightConnector1">
              <a:avLst/>
            </a:prstGeom>
            <a:ln>
              <a:solidFill>
                <a:srgbClr val="656B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917985" y="4149080"/>
              <a:ext cx="0" cy="432048"/>
            </a:xfrm>
            <a:prstGeom prst="straightConnector1">
              <a:avLst/>
            </a:prstGeom>
            <a:ln>
              <a:solidFill>
                <a:srgbClr val="656B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115616" y="3791340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dirty="0" smtClean="0">
                  <a:solidFill>
                    <a:srgbClr val="000080"/>
                  </a:solidFill>
                </a:rPr>
                <a:t>Single </a:t>
              </a:r>
              <a:br>
                <a:rPr lang="de-CH" sz="1000" dirty="0" smtClean="0">
                  <a:solidFill>
                    <a:srgbClr val="000080"/>
                  </a:solidFill>
                </a:rPr>
              </a:br>
              <a:r>
                <a:rPr lang="de-CH" sz="1000" dirty="0" err="1" smtClean="0">
                  <a:solidFill>
                    <a:srgbClr val="000080"/>
                  </a:solidFill>
                </a:rPr>
                <a:t>monitor</a:t>
              </a:r>
              <a:endParaRPr lang="en-US" sz="1000" dirty="0">
                <a:solidFill>
                  <a:srgbClr val="00008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98908" y="3791340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dirty="0" smtClean="0">
                  <a:solidFill>
                    <a:srgbClr val="000080"/>
                  </a:solidFill>
                </a:rPr>
                <a:t>Single </a:t>
              </a:r>
              <a:br>
                <a:rPr lang="de-CH" sz="1000" dirty="0" smtClean="0">
                  <a:solidFill>
                    <a:srgbClr val="000080"/>
                  </a:solidFill>
                </a:rPr>
              </a:br>
              <a:r>
                <a:rPr lang="de-CH" sz="1000" dirty="0" err="1" smtClean="0">
                  <a:solidFill>
                    <a:srgbClr val="000080"/>
                  </a:solidFill>
                </a:rPr>
                <a:t>monitor</a:t>
              </a:r>
              <a:endParaRPr lang="en-US" sz="1000" dirty="0">
                <a:solidFill>
                  <a:srgbClr val="000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5248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 smtClean="0"/>
              <a:t>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39552" y="2420888"/>
                <a:ext cx="6769100" cy="4203395"/>
              </a:xfrm>
            </p:spPr>
            <p:txBody>
              <a:bodyPr/>
              <a:lstStyle/>
              <a:p>
                <a:r>
                  <a:rPr lang="de-CH" sz="2400" dirty="0" smtClean="0"/>
                  <a:t>Coincidence </a:t>
                </a:r>
                <a:r>
                  <a:rPr lang="de-CH" sz="2400" dirty="0" err="1" smtClean="0"/>
                  <a:t>window</a:t>
                </a:r>
                <a:r>
                  <a:rPr lang="de-CH" sz="2400" dirty="0" smtClean="0"/>
                  <a:t> </a:t>
                </a:r>
                <a14:m>
                  <m:oMath xmlns:m="http://schemas.openxmlformats.org/officeDocument/2006/math">
                    <m:r>
                      <a:rPr lang="de-CH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de-CH" sz="2400" b="0" i="0" smtClean="0"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endParaRPr lang="de-CH" sz="2400" b="0" dirty="0" smtClean="0"/>
              </a:p>
              <a:p>
                <a:endParaRPr lang="de-CH" sz="2400" dirty="0" smtClean="0"/>
              </a:p>
              <a:p>
                <a:r>
                  <a:rPr lang="de-CH" sz="2400" dirty="0" err="1" smtClean="0"/>
                  <a:t>Lifetime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of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exited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state</a:t>
                </a:r>
                <a:r>
                  <a:rPr lang="de-CH" sz="2400" dirty="0" smtClean="0"/>
                  <a:t> </a:t>
                </a:r>
                <a14:m>
                  <m:oMath xmlns:m="http://schemas.openxmlformats.org/officeDocument/2006/math">
                    <m:r>
                      <a:rPr lang="de-CH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de-CH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CH" sz="2400"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endParaRPr lang="de-CH" sz="2400" dirty="0" smtClean="0"/>
              </a:p>
              <a:p>
                <a:pPr marL="0" indent="0">
                  <a:buNone/>
                </a:pPr>
                <a:r>
                  <a:rPr lang="de-CH" sz="2400" dirty="0" smtClean="0">
                    <a:sym typeface="Wingdings" panose="05000000000000000000" pitchFamily="2" charset="2"/>
                  </a:rPr>
                  <a:t>    All </a:t>
                </a:r>
                <a:r>
                  <a:rPr lang="de-CH" sz="2400" dirty="0" err="1" smtClean="0">
                    <a:sym typeface="Wingdings" panose="05000000000000000000" pitchFamily="2" charset="2"/>
                  </a:rPr>
                  <a:t>photon</a:t>
                </a:r>
                <a:r>
                  <a:rPr lang="de-CH" sz="2400" dirty="0" smtClean="0">
                    <a:sym typeface="Wingdings" panose="05000000000000000000" pitchFamily="2" charset="2"/>
                  </a:rPr>
                  <a:t> </a:t>
                </a:r>
                <a:r>
                  <a:rPr lang="de-CH" sz="2400" dirty="0" err="1" smtClean="0">
                    <a:sym typeface="Wingdings" panose="05000000000000000000" pitchFamily="2" charset="2"/>
                  </a:rPr>
                  <a:t>pairs</a:t>
                </a:r>
                <a:r>
                  <a:rPr lang="de-CH" sz="2400" dirty="0" smtClean="0">
                    <a:sym typeface="Wingdings" panose="05000000000000000000" pitchFamily="2" charset="2"/>
                  </a:rPr>
                  <a:t> </a:t>
                </a:r>
                <a:r>
                  <a:rPr lang="de-CH" sz="2400" dirty="0" err="1" smtClean="0">
                    <a:sym typeface="Wingdings" panose="05000000000000000000" pitchFamily="2" charset="2"/>
                  </a:rPr>
                  <a:t>included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de-CH" sz="2400" dirty="0"/>
              </a:p>
              <a:p>
                <a:r>
                  <a:rPr lang="de-CH" sz="2400" dirty="0" err="1" smtClean="0"/>
                  <a:t>From</a:t>
                </a:r>
                <a:r>
                  <a:rPr lang="de-CH" sz="2400" dirty="0" smtClean="0"/>
                  <a:t> </a:t>
                </a:r>
                <a:r>
                  <a:rPr lang="de-CH" sz="2400" dirty="0"/>
                  <a:t>single-photon </a:t>
                </a:r>
                <a:r>
                  <a:rPr lang="de-CH" sz="2400" dirty="0" smtClean="0"/>
                  <a:t>rate </a:t>
                </a:r>
                <a:r>
                  <a:rPr lang="de-CH" sz="2400" dirty="0" err="1" smtClean="0"/>
                  <a:t>the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accidental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coincidences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are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estimated</a:t>
                </a:r>
                <a:r>
                  <a:rPr lang="de-CH" sz="2400" dirty="0" smtClean="0"/>
                  <a:t> to be </a:t>
                </a:r>
                <a14:m>
                  <m:oMath xmlns:m="http://schemas.openxmlformats.org/officeDocument/2006/math"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~10</m:t>
                    </m:r>
                    <m:sSup>
                      <m:sSup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CH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CH" sz="2400" b="0" dirty="0" smtClean="0"/>
                  <a:t/>
                </a:r>
                <a:br>
                  <a:rPr lang="de-CH" sz="2400" b="0" dirty="0" smtClean="0"/>
                </a:br>
                <a:r>
                  <a:rPr lang="de-CH" sz="2400" b="0" dirty="0" smtClean="0"/>
                  <a:t/>
                </a:r>
                <a:br>
                  <a:rPr lang="de-CH" sz="2400" b="0" dirty="0" smtClean="0"/>
                </a:br>
                <a:r>
                  <a:rPr lang="de-CH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de-CH" sz="2400" dirty="0" err="1" smtClean="0">
                    <a:sym typeface="Wingdings" panose="05000000000000000000" pitchFamily="2" charset="2"/>
                  </a:rPr>
                  <a:t>Substracted</a:t>
                </a:r>
                <a:r>
                  <a:rPr lang="de-CH" sz="2400" dirty="0" smtClean="0">
                    <a:sym typeface="Wingdings" panose="05000000000000000000" pitchFamily="2" charset="2"/>
                  </a:rPr>
                  <a:t> </a:t>
                </a:r>
                <a:r>
                  <a:rPr lang="de-CH" sz="2400" dirty="0" err="1" smtClean="0">
                    <a:sym typeface="Wingdings" panose="05000000000000000000" pitchFamily="2" charset="2"/>
                  </a:rPr>
                  <a:t>from</a:t>
                </a:r>
                <a:r>
                  <a:rPr lang="de-CH" sz="2400" dirty="0" smtClean="0">
                    <a:sym typeface="Wingdings" panose="05000000000000000000" pitchFamily="2" charset="2"/>
                  </a:rPr>
                  <a:t> total </a:t>
                </a:r>
                <a:r>
                  <a:rPr lang="de-CH" sz="2400" dirty="0" err="1" smtClean="0">
                    <a:sym typeface="Wingdings" panose="05000000000000000000" pitchFamily="2" charset="2"/>
                  </a:rPr>
                  <a:t>coincidences</a:t>
                </a:r>
                <a:endParaRPr lang="de-CH" sz="2400" dirty="0" smtClean="0">
                  <a:sym typeface="Wingdings" panose="05000000000000000000" pitchFamily="2" charset="2"/>
                </a:endParaRPr>
              </a:p>
              <a:p>
                <a:endParaRPr lang="de-CH" sz="2400" dirty="0"/>
              </a:p>
              <a:p>
                <a:r>
                  <a:rPr lang="de-CH" sz="2400" dirty="0" smtClean="0"/>
                  <a:t>True </a:t>
                </a:r>
                <a:r>
                  <a:rPr lang="de-CH" sz="2400" dirty="0" err="1" smtClean="0"/>
                  <a:t>coincidence</a:t>
                </a:r>
                <a:r>
                  <a:rPr lang="de-CH" sz="2400" dirty="0" smtClean="0"/>
                  <a:t>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±,±</m:t>
                        </m:r>
                      </m:sub>
                    </m:sSub>
                    <m:d>
                      <m:d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CH" sz="2400" i="1">
                        <a:latin typeface="Cambria Math" panose="02040503050406030204" pitchFamily="18" charset="0"/>
                      </a:rPr>
                      <m:t>≈0−40</m:t>
                    </m:r>
                    <m:sSup>
                      <m:sSup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39552" y="2420888"/>
                <a:ext cx="6769100" cy="4203395"/>
              </a:xfrm>
              <a:blipFill rotWithShape="0">
                <a:blip r:embed="rId3"/>
                <a:stretch>
                  <a:fillRect l="-2613" t="-2899" b="-30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4224864160"/>
              </p:ext>
            </p:extLst>
          </p:nvPr>
        </p:nvGraphicFramePr>
        <p:xfrm>
          <a:off x="5652120" y="1484784"/>
          <a:ext cx="3575720" cy="259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186788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 smtClean="0"/>
              <a:t>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99592" y="2358844"/>
                <a:ext cx="7848872" cy="4043928"/>
              </a:xfrm>
            </p:spPr>
            <p:txBody>
              <a:bodyPr/>
              <a:lstStyle/>
              <a:p>
                <a:r>
                  <a:rPr lang="de-CH" sz="2400" dirty="0" smtClean="0"/>
                  <a:t>Five </a:t>
                </a:r>
                <a:r>
                  <a:rPr lang="de-CH" sz="2400" dirty="0" err="1" smtClean="0"/>
                  <a:t>runs</a:t>
                </a:r>
                <a:r>
                  <a:rPr lang="de-CH" sz="2400" dirty="0" smtClean="0"/>
                  <a:t> at </a:t>
                </a:r>
                <a14:m>
                  <m:oMath xmlns:m="http://schemas.openxmlformats.org/officeDocument/2006/math">
                    <m:r>
                      <a:rPr lang="de-CH" sz="24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de-CH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CH" sz="240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400" dirty="0" smtClean="0"/>
              </a:p>
              <a:p>
                <a:endParaRPr lang="de-CH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𝑚𝑒𝑎𝑠</m:t>
                        </m:r>
                      </m:sub>
                    </m:sSub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=2.697±0.015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de-CH" sz="2400" dirty="0" smtClean="0"/>
              </a:p>
              <a:p>
                <a:r>
                  <a:rPr lang="de-CH" sz="2400" dirty="0" err="1" smtClean="0"/>
                  <a:t>Correction</a:t>
                </a:r>
                <a:r>
                  <a:rPr lang="de-CH" sz="2400" dirty="0" smtClean="0"/>
                  <a:t>: </a:t>
                </a:r>
                <a:br>
                  <a:rPr lang="de-CH" sz="2400" dirty="0" smtClean="0"/>
                </a:b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=</m:t>
                    </m:r>
                    <m:limUpp>
                      <m:limUpp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groupChr>
                      </m:e>
                      <m:lim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=0.984</m:t>
                        </m:r>
                      </m:lim>
                    </m:limUpp>
                    <m:f>
                      <m:fPr>
                        <m:ctrlPr>
                          <a:rPr lang="de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de-CH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CH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sup>
                            </m:sSubSup>
                            <m:r>
                              <a:rPr lang="de-CH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ctrlPr>
                              <a:rPr lang="de-CH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sup>
                            </m:sSubSup>
                            <m:r>
                              <a:rPr lang="de-CH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p>
                            </m:sSubSup>
                          </m:e>
                        </m:d>
                      </m:num>
                      <m:den>
                        <m:d>
                          <m:dPr>
                            <m:ctrlPr>
                              <a:rPr lang="de-CH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CH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sup>
                            </m:sSubSup>
                            <m:r>
                              <a:rPr lang="de-CH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ctrlPr>
                              <a:rPr lang="de-CH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sup>
                            </m:sSubSup>
                            <m:r>
                              <a:rPr lang="de-CH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m:rPr>
                        <m:sty m:val="p"/>
                      </m:rPr>
                      <a:rPr lang="de-CH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de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  <m:acc>
                          <m:accPr>
                            <m:chr m:val="⃗"/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de-CH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de-CH" sz="2400" b="0" dirty="0" smtClean="0">
                  <a:ea typeface="Cambria Math" panose="02040503050406030204" pitchFamily="18" charset="0"/>
                </a:endParaRPr>
              </a:p>
              <a:p>
                <a:endParaRPr lang="de-CH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de-CH" sz="2400" i="1">
                        <a:latin typeface="Cambria Math" panose="02040503050406030204" pitchFamily="18" charset="0"/>
                      </a:rPr>
                      <m:t>=2.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de-CH" sz="2400" i="1">
                        <a:latin typeface="Cambria Math" panose="02040503050406030204" pitchFamily="18" charset="0"/>
                      </a:rPr>
                      <m:t>±0.0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de-CH" sz="2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99592" y="2358844"/>
                <a:ext cx="7848872" cy="4043928"/>
              </a:xfrm>
              <a:blipFill rotWithShape="0">
                <a:blip r:embed="rId3"/>
                <a:stretch>
                  <a:fillRect l="-2253" t="-31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3950551" y="6640123"/>
            <a:ext cx="1075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</a:t>
            </a:r>
            <a:r>
              <a:rPr lang="en-US" sz="900" dirty="0" smtClean="0">
                <a:solidFill>
                  <a:schemeClr val="bg1"/>
                </a:solidFill>
              </a:rPr>
              <a:t>[2]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83" y="1484784"/>
            <a:ext cx="2909689" cy="24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66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783" y="1484784"/>
            <a:ext cx="2909689" cy="2452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 smtClean="0"/>
              <a:t>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99592" y="2358844"/>
                <a:ext cx="7848872" cy="39463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𝑚𝑒𝑎𝑠</m:t>
                        </m:r>
                      </m:sub>
                    </m:sSub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=2.697±0.015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de-CH" sz="2400" i="1">
                        <a:latin typeface="Cambria Math" panose="02040503050406030204" pitchFamily="18" charset="0"/>
                      </a:rPr>
                      <m:t>=2.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de-CH" sz="2400" i="1">
                        <a:latin typeface="Cambria Math" panose="02040503050406030204" pitchFamily="18" charset="0"/>
                      </a:rPr>
                      <m:t>±0.0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 smtClean="0"/>
              </a:p>
              <a:p>
                <a:endParaRPr lang="de-CH" sz="2400" dirty="0"/>
              </a:p>
              <a:p>
                <a:r>
                  <a:rPr lang="de-CH" sz="2400" dirty="0" smtClean="0"/>
                  <a:t>Overall </a:t>
                </a:r>
                <a:r>
                  <a:rPr lang="de-CH" sz="2400" dirty="0" err="1" smtClean="0"/>
                  <a:t>corrections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and</a:t>
                </a:r>
                <a:r>
                  <a:rPr lang="de-CH" sz="2400" dirty="0" smtClean="0"/>
                  <a:t> </a:t>
                </a:r>
                <a:br>
                  <a:rPr lang="de-CH" sz="2400" dirty="0" smtClean="0"/>
                </a:br>
                <a:r>
                  <a:rPr lang="de-CH" sz="2400" dirty="0" err="1" smtClean="0"/>
                  <a:t>errors</a:t>
                </a:r>
                <a:r>
                  <a:rPr lang="de-CH" sz="2400" dirty="0" smtClean="0"/>
                  <a:t>:</a:t>
                </a:r>
              </a:p>
              <a:p>
                <a:pPr lvl="1"/>
                <a:r>
                  <a:rPr lang="de-CH" sz="2400" dirty="0" err="1" smtClean="0"/>
                  <a:t>Accidental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coincidences</a:t>
                </a:r>
                <a:endParaRPr lang="de-CH" sz="2400" dirty="0" smtClean="0"/>
              </a:p>
              <a:p>
                <a:pPr lvl="1"/>
                <a:r>
                  <a:rPr lang="de-CH" sz="2400" dirty="0" err="1" smtClean="0"/>
                  <a:t>Poisson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deviation</a:t>
                </a:r>
                <a:endParaRPr lang="de-CH" sz="2400" dirty="0" smtClean="0"/>
              </a:p>
              <a:p>
                <a:pPr lvl="1"/>
                <a:endParaRPr lang="de-CH" sz="2400" dirty="0"/>
              </a:p>
              <a:p>
                <a:pPr lvl="1"/>
                <a:r>
                  <a:rPr lang="de-CH" sz="2400" dirty="0" err="1" smtClean="0"/>
                  <a:t>Visibility</a:t>
                </a:r>
                <a:r>
                  <a:rPr lang="de-CH" sz="2400" dirty="0" smtClean="0"/>
                  <a:t> (Not </a:t>
                </a:r>
                <a:r>
                  <a:rPr lang="de-CH" sz="2400" dirty="0" err="1" smtClean="0"/>
                  <a:t>perfect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transmission</a:t>
                </a:r>
                <a:r>
                  <a:rPr lang="de-CH" sz="2400" dirty="0" smtClean="0"/>
                  <a:t> &amp; </a:t>
                </a:r>
                <a:r>
                  <a:rPr lang="de-CH" sz="2400" dirty="0" err="1" smtClean="0"/>
                  <a:t>reflection</a:t>
                </a:r>
                <a:r>
                  <a:rPr lang="de-CH" sz="2400" dirty="0" smtClean="0"/>
                  <a:t>)</a:t>
                </a:r>
              </a:p>
              <a:p>
                <a:pPr lvl="1"/>
                <a:r>
                  <a:rPr lang="de-CH" sz="2400" dirty="0" err="1" smtClean="0"/>
                  <a:t>Asymetry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of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detectors</a:t>
                </a:r>
                <a:endParaRPr lang="de-CH" sz="240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99592" y="2358844"/>
                <a:ext cx="7848872" cy="3946337"/>
              </a:xfrm>
              <a:blipFill rotWithShape="0">
                <a:blip r:embed="rId4"/>
                <a:stretch>
                  <a:fillRect l="-2253" t="-2628" b="-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3950551" y="6640123"/>
            <a:ext cx="1075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</a:t>
            </a:r>
            <a:r>
              <a:rPr lang="en-US" sz="900" dirty="0" smtClean="0">
                <a:solidFill>
                  <a:schemeClr val="bg1"/>
                </a:solidFill>
              </a:rPr>
              <a:t>[2]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57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Detection</a:t>
            </a:r>
            <a:r>
              <a:rPr lang="de-CH" dirty="0"/>
              <a:t> </a:t>
            </a:r>
            <a:r>
              <a:rPr lang="de-CH" dirty="0" err="1" smtClean="0"/>
              <a:t>Loophole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99592" y="2564904"/>
                <a:ext cx="6769100" cy="2884251"/>
              </a:xfrm>
            </p:spPr>
            <p:txBody>
              <a:bodyPr/>
              <a:lstStyle/>
              <a:p>
                <a:r>
                  <a:rPr lang="de-CH" sz="2400" dirty="0" smtClean="0"/>
                  <a:t>Not </a:t>
                </a:r>
                <a:r>
                  <a:rPr lang="de-CH" sz="2400" dirty="0" err="1" smtClean="0"/>
                  <a:t>every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photon</a:t>
                </a:r>
                <a:r>
                  <a:rPr lang="de-CH" sz="2400" dirty="0" smtClean="0"/>
                  <a:t> pair was </a:t>
                </a:r>
                <a:r>
                  <a:rPr lang="de-CH" sz="2400" dirty="0" err="1" smtClean="0"/>
                  <a:t>measured</a:t>
                </a:r>
                <a:endParaRPr lang="de-CH" sz="2400" dirty="0"/>
              </a:p>
              <a:p>
                <a:pPr lvl="1"/>
                <a:r>
                  <a:rPr lang="de-CH" sz="2000" dirty="0" smtClean="0"/>
                  <a:t>Emission rate: </a:t>
                </a:r>
                <a14:m>
                  <m:oMath xmlns:m="http://schemas.openxmlformats.org/officeDocument/2006/math">
                    <m:r>
                      <a:rPr lang="de-CH" sz="2000" b="0" i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5×10</m:t>
                        </m:r>
                      </m:e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sSup>
                      <m:s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de-CH" sz="2000" b="0" dirty="0" smtClean="0"/>
              </a:p>
              <a:p>
                <a:pPr lvl="1"/>
                <a:r>
                  <a:rPr lang="de-CH" sz="2000" dirty="0" smtClean="0"/>
                  <a:t>Coincidence rate: </a:t>
                </a:r>
                <a14:m>
                  <m:oMath xmlns:m="http://schemas.openxmlformats.org/officeDocument/2006/math">
                    <m:r>
                      <a:rPr lang="de-CH" sz="2000" b="0" i="0" smtClean="0">
                        <a:latin typeface="Cambria Math" panose="02040503050406030204" pitchFamily="18" charset="0"/>
                      </a:rPr>
                      <m:t>~80 </m:t>
                    </m:r>
                    <m:sSup>
                      <m:sSup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de-CH" sz="2400" dirty="0"/>
              </a:p>
              <a:p>
                <a:r>
                  <a:rPr lang="de-CH" sz="2400" dirty="0"/>
                  <a:t>Corrected Bell </a:t>
                </a:r>
                <a:r>
                  <a:rPr lang="de-CH" sz="2400" dirty="0" err="1"/>
                  <a:t>ineq</a:t>
                </a:r>
                <a:r>
                  <a:rPr lang="de-CH" sz="2400" dirty="0"/>
                  <a:t>: </a:t>
                </a:r>
                <a:r>
                  <a:rPr lang="de-CH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𝑐𝑜𝑟𝑟𝑒𝑐𝑡𝑒𝑑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  <m:r>
                      <a:rPr lang="de-DE" sz="24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de-CH" sz="2400" dirty="0" smtClean="0"/>
              </a:p>
              <a:p>
                <a:r>
                  <a:rPr lang="de-CH" sz="2400" dirty="0" err="1" smtClean="0"/>
                  <a:t>Possible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violation</a:t>
                </a:r>
                <a:r>
                  <a:rPr lang="de-CH" sz="2400" dirty="0" smtClean="0"/>
                  <a:t> in a </a:t>
                </a:r>
                <a:r>
                  <a:rPr lang="de-CH" sz="2400" dirty="0" err="1" smtClean="0"/>
                  <a:t>test</a:t>
                </a:r>
                <a:r>
                  <a:rPr lang="de-CH" sz="2400" dirty="0" smtClean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𝑞𝑚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𝑐𝑜𝑟𝑟𝑒𝑐𝑡𝑒𝑑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=0.82</m:t>
                    </m:r>
                  </m:oMath>
                </a14:m>
                <a:endParaRPr lang="de-CH" sz="24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99592" y="2564904"/>
                <a:ext cx="6769100" cy="2884251"/>
              </a:xfrm>
              <a:blipFill rotWithShape="0">
                <a:blip r:embed="rId2"/>
                <a:stretch>
                  <a:fillRect l="-2613" t="-4440" b="-40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441030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 smtClean="0"/>
              <a:t>Locality</a:t>
            </a:r>
            <a:r>
              <a:rPr lang="de-CH" dirty="0" smtClean="0"/>
              <a:t> </a:t>
            </a:r>
            <a:r>
              <a:rPr lang="de-CH" dirty="0" err="1" smtClean="0"/>
              <a:t>Loophole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9592" y="2564904"/>
            <a:ext cx="6769100" cy="4281172"/>
          </a:xfrm>
        </p:spPr>
        <p:txBody>
          <a:bodyPr/>
          <a:lstStyle/>
          <a:p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communication</a:t>
            </a:r>
            <a:r>
              <a:rPr lang="de-CH" dirty="0" smtClean="0"/>
              <a:t> </a:t>
            </a:r>
            <a:r>
              <a:rPr lang="de-CH" dirty="0" err="1" smtClean="0"/>
              <a:t>between</a:t>
            </a:r>
            <a:r>
              <a:rPr lang="de-CH" dirty="0" smtClean="0"/>
              <a:t> </a:t>
            </a:r>
            <a:r>
              <a:rPr lang="de-CH" dirty="0" err="1" smtClean="0"/>
              <a:t>measurements</a:t>
            </a:r>
            <a:r>
              <a:rPr lang="de-CH" dirty="0" smtClean="0"/>
              <a:t> </a:t>
            </a:r>
            <a:r>
              <a:rPr lang="de-CH" dirty="0" err="1" smtClean="0"/>
              <a:t>assumed</a:t>
            </a:r>
            <a:endParaRPr lang="de-CH" dirty="0" smtClean="0"/>
          </a:p>
          <a:p>
            <a:endParaRPr lang="de-CH" dirty="0"/>
          </a:p>
          <a:p>
            <a:r>
              <a:rPr lang="de-CH" dirty="0" smtClean="0"/>
              <a:t>Even 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separation</a:t>
            </a:r>
            <a:r>
              <a:rPr lang="de-CH" dirty="0" smtClean="0"/>
              <a:t> </a:t>
            </a:r>
            <a:r>
              <a:rPr lang="de-CH" dirty="0" err="1" smtClean="0"/>
              <a:t>spacelike</a:t>
            </a:r>
            <a:r>
              <a:rPr lang="de-CH" dirty="0" smtClean="0"/>
              <a:t>:</a:t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>
                <a:sym typeface="Wingdings" panose="05000000000000000000" pitchFamily="2" charset="2"/>
              </a:rPr>
              <a:t> Communication after </a:t>
            </a:r>
            <a:r>
              <a:rPr lang="de-CH" dirty="0" err="1" smtClean="0">
                <a:sym typeface="Wingdings" panose="05000000000000000000" pitchFamily="2" charset="2"/>
              </a:rPr>
              <a:t>changing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the</a:t>
            </a:r>
            <a:r>
              <a:rPr lang="de-CH" dirty="0" smtClean="0">
                <a:sym typeface="Wingdings" panose="05000000000000000000" pitchFamily="2" charset="2"/>
              </a:rPr>
              <a:t> angle </a:t>
            </a:r>
            <a:r>
              <a:rPr lang="de-CH" dirty="0" err="1" smtClean="0">
                <a:sym typeface="Wingdings" panose="05000000000000000000" pitchFamily="2" charset="2"/>
              </a:rPr>
              <a:t>possible</a:t>
            </a:r>
            <a:endParaRPr lang="de-CH" dirty="0" smtClean="0">
              <a:sym typeface="Wingdings" panose="05000000000000000000" pitchFamily="2" charset="2"/>
            </a:endParaRPr>
          </a:p>
          <a:p>
            <a:endParaRPr lang="de-CH" dirty="0" smtClean="0">
              <a:sym typeface="Wingdings" panose="05000000000000000000" pitchFamily="2" charset="2"/>
            </a:endParaRPr>
          </a:p>
          <a:p>
            <a:r>
              <a:rPr lang="de-CH" dirty="0" smtClean="0">
                <a:sym typeface="Wingdings" panose="05000000000000000000" pitchFamily="2" charset="2"/>
              </a:rPr>
              <a:t>Measurement </a:t>
            </a:r>
            <a:r>
              <a:rPr lang="de-CH" dirty="0" err="1" smtClean="0">
                <a:sym typeface="Wingdings" panose="05000000000000000000" pitchFamily="2" charset="2"/>
              </a:rPr>
              <a:t>basis</a:t>
            </a:r>
            <a:r>
              <a:rPr lang="de-CH" dirty="0" smtClean="0">
                <a:sym typeface="Wingdings" panose="05000000000000000000" pitchFamily="2" charset="2"/>
              </a:rPr>
              <a:t> (angle) </a:t>
            </a:r>
            <a:r>
              <a:rPr lang="de-CH" dirty="0" err="1" smtClean="0">
                <a:sym typeface="Wingdings" panose="05000000000000000000" pitchFamily="2" charset="2"/>
              </a:rPr>
              <a:t>has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to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be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changed</a:t>
            </a:r>
            <a:r>
              <a:rPr lang="de-CH" dirty="0" smtClean="0">
                <a:sym typeface="Wingdings" panose="05000000000000000000" pitchFamily="2" charset="2"/>
              </a:rPr>
              <a:t> after </a:t>
            </a:r>
            <a:r>
              <a:rPr lang="de-CH" dirty="0" err="1" smtClean="0">
                <a:sym typeface="Wingdings" panose="05000000000000000000" pitchFamily="2" charset="2"/>
              </a:rPr>
              <a:t>photon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emission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>
                <a:sym typeface="Wingdings" panose="05000000000000000000" pitchFamily="2" charset="2"/>
              </a:rPr>
              <a:t/>
            </a:r>
            <a:br>
              <a:rPr lang="de-CH" dirty="0">
                <a:sym typeface="Wingdings" panose="05000000000000000000" pitchFamily="2" charset="2"/>
              </a:rPr>
            </a:br>
            <a:endParaRPr lang="de-CH" dirty="0" smtClean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719843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469" y="1700808"/>
            <a:ext cx="2830035" cy="252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Bell Test by </a:t>
            </a:r>
            <a:r>
              <a:rPr lang="de-DE" dirty="0" smtClean="0"/>
              <a:t>Gregor Weihs, 1998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9592" y="2564904"/>
            <a:ext cx="6769100" cy="3480953"/>
          </a:xfrm>
        </p:spPr>
        <p:txBody>
          <a:bodyPr/>
          <a:lstStyle/>
          <a:p>
            <a:pPr lvl="0"/>
            <a:r>
              <a:rPr lang="de-D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Paper:</a:t>
            </a:r>
            <a:r>
              <a:rPr lang="de-DE" dirty="0"/>
              <a:t> </a:t>
            </a:r>
            <a:r>
              <a:rPr lang="en-US" dirty="0"/>
              <a:t>Violation of Bell’s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Inequality </a:t>
            </a:r>
            <a:r>
              <a:rPr lang="en-US" dirty="0"/>
              <a:t>under Strict Einstein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Locality Conditions</a:t>
            </a:r>
            <a:br>
              <a:rPr lang="en-US" dirty="0" smtClean="0"/>
            </a:br>
            <a:endParaRPr lang="en-US" i="1" dirty="0" smtClean="0"/>
          </a:p>
          <a:p>
            <a:pPr lvl="0"/>
            <a:r>
              <a:rPr lang="de-CH" dirty="0" smtClean="0"/>
              <a:t>G</a:t>
            </a:r>
            <a:r>
              <a:rPr lang="de-CH" dirty="0"/>
              <a:t>. Weihs, T. Jennewein, C. Simon,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H</a:t>
            </a:r>
            <a:r>
              <a:rPr lang="de-CH" dirty="0"/>
              <a:t>. Weinfurter, </a:t>
            </a:r>
            <a:r>
              <a:rPr lang="de-CH" dirty="0" err="1"/>
              <a:t>and</a:t>
            </a:r>
            <a:r>
              <a:rPr lang="de-CH" dirty="0"/>
              <a:t> A. </a:t>
            </a:r>
            <a:r>
              <a:rPr lang="de-CH" dirty="0" smtClean="0"/>
              <a:t>Zeilinger</a:t>
            </a:r>
          </a:p>
          <a:p>
            <a:pPr lvl="0"/>
            <a:endParaRPr lang="en-US" i="1" dirty="0" smtClean="0"/>
          </a:p>
          <a:p>
            <a:pPr lvl="0"/>
            <a:r>
              <a:rPr lang="en-US" dirty="0"/>
              <a:t>Phys. Rev. </a:t>
            </a:r>
            <a:r>
              <a:rPr lang="en-US" dirty="0" err="1"/>
              <a:t>Lett</a:t>
            </a:r>
            <a:r>
              <a:rPr lang="en-US" dirty="0"/>
              <a:t>. </a:t>
            </a:r>
            <a:r>
              <a:rPr lang="en-US" u="sng" dirty="0"/>
              <a:t>81</a:t>
            </a:r>
            <a:r>
              <a:rPr lang="en-US" dirty="0"/>
              <a:t>, 23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1998)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75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3746174" y="6645963"/>
            <a:ext cx="1075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</a:t>
            </a:r>
            <a:r>
              <a:rPr lang="en-US" sz="900" dirty="0" smtClean="0">
                <a:solidFill>
                  <a:schemeClr val="bg1"/>
                </a:solidFill>
              </a:rPr>
              <a:t>[3]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72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Bell Test by </a:t>
            </a:r>
            <a:r>
              <a:rPr lang="de-DE" dirty="0" smtClean="0"/>
              <a:t>Gregor Weihs, 1998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9592" y="2564904"/>
            <a:ext cx="6769100" cy="3721019"/>
          </a:xfrm>
        </p:spPr>
        <p:txBody>
          <a:bodyPr/>
          <a:lstStyle/>
          <a:p>
            <a:r>
              <a:rPr lang="de-CH" dirty="0" err="1" smtClean="0"/>
              <a:t>Spacelike</a:t>
            </a:r>
            <a:r>
              <a:rPr lang="de-CH" dirty="0" smtClean="0"/>
              <a:t> </a:t>
            </a:r>
            <a:r>
              <a:rPr lang="de-CH" dirty="0" err="1" smtClean="0"/>
              <a:t>separation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measurements</a:t>
            </a:r>
            <a:endParaRPr lang="de-CH" dirty="0" smtClean="0"/>
          </a:p>
          <a:p>
            <a:endParaRPr lang="de-CH" dirty="0"/>
          </a:p>
          <a:p>
            <a:r>
              <a:rPr lang="de-CH" dirty="0"/>
              <a:t>R</a:t>
            </a:r>
            <a:r>
              <a:rPr lang="de-CH" dirty="0" smtClean="0"/>
              <a:t>andom </a:t>
            </a:r>
            <a:r>
              <a:rPr lang="de-CH" dirty="0" err="1" smtClean="0"/>
              <a:t>number</a:t>
            </a:r>
            <a:r>
              <a:rPr lang="de-CH" dirty="0" smtClean="0"/>
              <a:t> </a:t>
            </a:r>
            <a:r>
              <a:rPr lang="de-CH" dirty="0" err="1" smtClean="0"/>
              <a:t>generator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determine</a:t>
            </a:r>
            <a:r>
              <a:rPr lang="de-CH" dirty="0" smtClean="0"/>
              <a:t> </a:t>
            </a:r>
            <a:r>
              <a:rPr lang="de-CH" dirty="0" err="1" smtClean="0"/>
              <a:t>measurement</a:t>
            </a:r>
            <a:r>
              <a:rPr lang="de-CH" dirty="0" smtClean="0"/>
              <a:t> </a:t>
            </a:r>
            <a:r>
              <a:rPr lang="de-CH" dirty="0" err="1" smtClean="0"/>
              <a:t>basis</a:t>
            </a:r>
            <a:endParaRPr lang="de-CH" dirty="0" smtClean="0"/>
          </a:p>
          <a:p>
            <a:endParaRPr lang="de-CH" dirty="0"/>
          </a:p>
          <a:p>
            <a:r>
              <a:rPr lang="de-CH" dirty="0" err="1" smtClean="0"/>
              <a:t>Done</a:t>
            </a:r>
            <a:r>
              <a:rPr lang="de-CH" dirty="0" smtClean="0"/>
              <a:t> </a:t>
            </a:r>
            <a:r>
              <a:rPr lang="de-CH" dirty="0" err="1" smtClean="0"/>
              <a:t>during</a:t>
            </a:r>
            <a:r>
              <a:rPr lang="de-CH" dirty="0" smtClean="0"/>
              <a:t> </a:t>
            </a:r>
            <a:r>
              <a:rPr lang="de-CH" dirty="0" err="1" smtClean="0"/>
              <a:t>photon</a:t>
            </a:r>
            <a:r>
              <a:rPr lang="de-CH" dirty="0" smtClean="0"/>
              <a:t> </a:t>
            </a:r>
            <a:r>
              <a:rPr lang="de-CH" dirty="0" err="1" smtClean="0"/>
              <a:t>flight</a:t>
            </a:r>
            <a:endParaRPr lang="de-CH" dirty="0" smtClean="0"/>
          </a:p>
          <a:p>
            <a:endParaRPr lang="de-CH" dirty="0"/>
          </a:p>
          <a:p>
            <a:r>
              <a:rPr lang="de-CH" dirty="0" smtClean="0"/>
              <a:t>First time </a:t>
            </a:r>
            <a:r>
              <a:rPr lang="de-CH" dirty="0" err="1" smtClean="0"/>
              <a:t>Locality</a:t>
            </a:r>
            <a:r>
              <a:rPr lang="de-CH" dirty="0" smtClean="0"/>
              <a:t> </a:t>
            </a:r>
            <a:r>
              <a:rPr lang="de-CH" dirty="0" err="1" smtClean="0"/>
              <a:t>Loophole</a:t>
            </a:r>
            <a:r>
              <a:rPr lang="de-CH" dirty="0" smtClean="0"/>
              <a:t> was </a:t>
            </a:r>
            <a:r>
              <a:rPr lang="de-CH" dirty="0" err="1" smtClean="0"/>
              <a:t>closed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916832"/>
            <a:ext cx="2830035" cy="2520280"/>
          </a:xfrm>
          <a:prstGeom prst="rect">
            <a:avLst/>
          </a:prstGeom>
        </p:spPr>
      </p:pic>
      <p:sp>
        <p:nvSpPr>
          <p:cNvPr id="7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75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3746174" y="6645963"/>
            <a:ext cx="1075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</a:t>
            </a:r>
            <a:r>
              <a:rPr lang="en-US" sz="900" dirty="0" smtClean="0">
                <a:solidFill>
                  <a:schemeClr val="bg1"/>
                </a:solidFill>
              </a:rPr>
              <a:t>[3]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34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Setup Aspect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5146" y="2451028"/>
            <a:ext cx="8750764" cy="3858292"/>
            <a:chOff x="213724" y="2355704"/>
            <a:chExt cx="8750764" cy="38582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24" y="2355704"/>
              <a:ext cx="8750764" cy="385829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3707904" y="3895452"/>
              <a:ext cx="0" cy="37769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84892" y="3915404"/>
              <a:ext cx="0" cy="37769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347864" y="3605006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smtClean="0">
                  <a:solidFill>
                    <a:srgbClr val="002060"/>
                  </a:solidFill>
                </a:rPr>
                <a:t>WL-filter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61030" y="3605006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smtClean="0">
                  <a:solidFill>
                    <a:srgbClr val="002060"/>
                  </a:solidFill>
                </a:rPr>
                <a:t>WL-filter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75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2283428" y="6645963"/>
            <a:ext cx="46794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http://en.wikipedia.org/wiki/File:Bell-test-photon-analyer.png (</a:t>
            </a:r>
            <a:r>
              <a:rPr lang="en-US" sz="900" dirty="0" smtClean="0">
                <a:solidFill>
                  <a:schemeClr val="bg1"/>
                </a:solidFill>
              </a:rPr>
              <a:t>18.05.2013)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61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EPR-Paradoxon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72334" y="2260542"/>
                <a:ext cx="7876129" cy="42107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de-CH" sz="24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de-DE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HH</m:t>
                        </m:r>
                      </m:e>
                    </m:d>
                    <m:r>
                      <a:rPr lang="de-CH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VV</m:t>
                        </m:r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de-DE" sz="2400" dirty="0" smtClean="0"/>
              </a:p>
              <a:p>
                <a:r>
                  <a:rPr lang="de-DE" sz="2400" dirty="0" smtClean="0"/>
                  <a:t>Entanglement contradicts GR:</a:t>
                </a:r>
                <a:br>
                  <a:rPr lang="de-DE" sz="2400" dirty="0" smtClean="0"/>
                </a:br>
                <a:r>
                  <a:rPr lang="de-DE" sz="2400" dirty="0" smtClean="0"/>
                  <a:t/>
                </a:r>
                <a:br>
                  <a:rPr lang="de-DE" sz="2400" dirty="0" smtClean="0"/>
                </a:br>
                <a:r>
                  <a:rPr lang="de-DE" sz="2400" dirty="0" smtClean="0"/>
                  <a:t>Measurement I is </a:t>
                </a:r>
                <a:r>
                  <a:rPr lang="de-DE" sz="2400" b="1" dirty="0" smtClean="0"/>
                  <a:t>influenced by an event </a:t>
                </a:r>
                <a:r>
                  <a:rPr lang="de-DE" sz="2400" dirty="0" smtClean="0"/>
                  <a:t> (</a:t>
                </a:r>
                <a:r>
                  <a:rPr lang="de-DE" sz="2400" dirty="0" err="1" smtClean="0"/>
                  <a:t>measurement</a:t>
                </a:r>
                <a:r>
                  <a:rPr lang="de-DE" sz="2400" dirty="0" smtClean="0"/>
                  <a:t> II) </a:t>
                </a:r>
                <a:r>
                  <a:rPr lang="de-DE" sz="2400" noProof="1" smtClean="0"/>
                  <a:t>outside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its</a:t>
                </a:r>
                <a:r>
                  <a:rPr lang="de-DE" sz="2400" dirty="0" smtClean="0"/>
                  <a:t>  </a:t>
                </a:r>
                <a:r>
                  <a:rPr lang="de-DE" sz="2400" b="1" dirty="0" err="1" smtClean="0"/>
                  <a:t>backwards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lightcone</a:t>
                </a:r>
                <a:endParaRPr lang="de-DE" sz="2400" b="1" dirty="0" smtClean="0"/>
              </a:p>
              <a:p>
                <a:endParaRPr lang="de-DE" sz="2400" b="1" dirty="0"/>
              </a:p>
              <a:p>
                <a:r>
                  <a:rPr lang="en-US" sz="2400" dirty="0" smtClean="0"/>
                  <a:t>Einstein also did not like the random character of QM</a:t>
                </a:r>
              </a:p>
              <a:p>
                <a:pPr lvl="1"/>
                <a:r>
                  <a:rPr lang="en-US" sz="2400" dirty="0" smtClean="0"/>
                  <a:t>“Every complete theory must assign a value to every element at every physical reality”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72334" y="2260542"/>
                <a:ext cx="7876129" cy="4210704"/>
              </a:xfrm>
              <a:blipFill rotWithShape="0">
                <a:blip r:embed="rId3"/>
                <a:stretch>
                  <a:fillRect l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940385" y="6596390"/>
            <a:ext cx="4633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Image source: http://rqgravity.net/images/paradox/Paradox-7N.gif (18.05.2013)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6084168" y="1988840"/>
            <a:ext cx="1296144" cy="1368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7368108" y="1988840"/>
            <a:ext cx="1296000" cy="1368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804248" y="341970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Emmission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20313" y="166015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Collapse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366590" y="156383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Bob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Gerader Verbinder 15"/>
          <p:cNvCxnSpPr/>
          <p:nvPr/>
        </p:nvCxnSpPr>
        <p:spPr>
          <a:xfrm>
            <a:off x="6084167" y="1988840"/>
            <a:ext cx="2579941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6300192" y="2924944"/>
            <a:ext cx="0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6660264" y="3068960"/>
            <a:ext cx="288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6356558" y="288429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 flipV="1">
            <a:off x="8014243" y="2924944"/>
            <a:ext cx="0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8374315" y="3068960"/>
            <a:ext cx="288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8070609" y="288429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8974868" y="1827684"/>
            <a:ext cx="0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5724128" y="1844824"/>
            <a:ext cx="0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799801" y="160839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Alice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87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Setup </a:t>
            </a:r>
            <a:r>
              <a:rPr lang="en-US" dirty="0" err="1" smtClean="0"/>
              <a:t>Weihs</a:t>
            </a:r>
            <a:endParaRPr lang="en-US" dirty="0"/>
          </a:p>
        </p:txBody>
      </p:sp>
      <p:grpSp>
        <p:nvGrpSpPr>
          <p:cNvPr id="56" name="Gruppieren 55"/>
          <p:cNvGrpSpPr/>
          <p:nvPr/>
        </p:nvGrpSpPr>
        <p:grpSpPr>
          <a:xfrm>
            <a:off x="185146" y="2437738"/>
            <a:ext cx="8750764" cy="3871582"/>
            <a:chOff x="185146" y="2437738"/>
            <a:chExt cx="8750764" cy="3871582"/>
          </a:xfrm>
        </p:grpSpPr>
        <p:grpSp>
          <p:nvGrpSpPr>
            <p:cNvPr id="7" name="Gruppieren 6"/>
            <p:cNvGrpSpPr/>
            <p:nvPr/>
          </p:nvGrpSpPr>
          <p:grpSpPr>
            <a:xfrm>
              <a:off x="185146" y="2437738"/>
              <a:ext cx="8750764" cy="3871582"/>
              <a:chOff x="185146" y="2437738"/>
              <a:chExt cx="8750764" cy="3871582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185146" y="2444205"/>
                <a:ext cx="8750764" cy="3865115"/>
                <a:chOff x="147629" y="2348881"/>
                <a:chExt cx="8750764" cy="3865115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147629" y="2348881"/>
                  <a:ext cx="8750764" cy="3865115"/>
                  <a:chOff x="213724" y="2348881"/>
                  <a:chExt cx="8750764" cy="3865115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213724" y="2355704"/>
                    <a:ext cx="8750764" cy="3858292"/>
                    <a:chOff x="213724" y="2355704"/>
                    <a:chExt cx="8750764" cy="3858292"/>
                  </a:xfrm>
                </p:grpSpPr>
                <p:pic>
                  <p:nvPicPr>
                    <p:cNvPr id="13" name="Picture 12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13724" y="2355704"/>
                      <a:ext cx="8750764" cy="385829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" name="Picture 18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4108026" y="3429000"/>
                      <a:ext cx="962159" cy="28579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1" name="Rectangle 20"/>
                  <p:cNvSpPr/>
                  <p:nvPr/>
                </p:nvSpPr>
                <p:spPr bwMode="auto">
                  <a:xfrm>
                    <a:off x="4379591" y="2348881"/>
                    <a:ext cx="233129" cy="64807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36" tIns="45718" rIns="91436" bIns="45718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09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30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 pitchFamily="34" charset="0"/>
                    </a:endParaRPr>
                  </a:p>
                </p:txBody>
              </p: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4496156" y="3003776"/>
                    <a:ext cx="0" cy="763200"/>
                  </a:xfrm>
                  <a:prstGeom prst="line">
                    <a:avLst/>
                  </a:prstGeom>
                  <a:ln w="19050">
                    <a:solidFill>
                      <a:srgbClr val="F496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2555776" y="4365104"/>
                    <a:ext cx="38884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2555776" y="4293096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555776" y="4365104"/>
                    <a:ext cx="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2555776" y="4365104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6444208" y="4293096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6444208" y="4365104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778389" y="4554482"/>
                    <a:ext cx="962159" cy="285790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685191" y="4554482"/>
                    <a:ext cx="962159" cy="285790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798659" y="4632062"/>
                    <a:ext cx="962159" cy="285790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492785" y="4314717"/>
                    <a:ext cx="443686" cy="131788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456956" y="4449292"/>
                    <a:ext cx="443686" cy="131788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544952" y="4581080"/>
                    <a:ext cx="443686" cy="131788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555776" y="4631925"/>
                    <a:ext cx="962159" cy="285790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215466" y="4481398"/>
                    <a:ext cx="962159" cy="285790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828670" y="4348274"/>
                    <a:ext cx="598175" cy="177676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954796" y="4310504"/>
                    <a:ext cx="472050" cy="140213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64" name="Straight Arrow Connector 63"/>
                <p:cNvCxnSpPr/>
                <p:nvPr/>
              </p:nvCxnSpPr>
              <p:spPr>
                <a:xfrm flipV="1">
                  <a:off x="3166331" y="4125764"/>
                  <a:ext cx="0" cy="405639"/>
                </a:xfrm>
                <a:prstGeom prst="straightConnector1">
                  <a:avLst/>
                </a:prstGeom>
                <a:ln>
                  <a:solidFill>
                    <a:srgbClr val="7C7FC7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 flipH="1" flipV="1">
                  <a:off x="5685687" y="4125764"/>
                  <a:ext cx="924" cy="377766"/>
                </a:xfrm>
                <a:prstGeom prst="straightConnector1">
                  <a:avLst/>
                </a:prstGeom>
                <a:ln>
                  <a:solidFill>
                    <a:srgbClr val="7C7FC7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87995" y="4700134"/>
                  <a:ext cx="1114581" cy="600159"/>
                </a:xfrm>
                <a:prstGeom prst="rect">
                  <a:avLst/>
                </a:prstGeom>
              </p:spPr>
            </p:pic>
            <p:sp>
              <p:nvSpPr>
                <p:cNvPr id="50" name="Rectangle 49"/>
                <p:cNvSpPr/>
                <p:nvPr/>
              </p:nvSpPr>
              <p:spPr bwMode="auto">
                <a:xfrm>
                  <a:off x="2878299" y="4531403"/>
                  <a:ext cx="609039" cy="16499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68521" y="4721225"/>
                  <a:ext cx="762106" cy="619211"/>
                </a:xfrm>
                <a:prstGeom prst="rect">
                  <a:avLst/>
                </a:prstGeom>
              </p:spPr>
            </p:pic>
            <p:sp>
              <p:nvSpPr>
                <p:cNvPr id="79" name="Rectangle 78"/>
                <p:cNvSpPr/>
                <p:nvPr/>
              </p:nvSpPr>
              <p:spPr bwMode="auto">
                <a:xfrm>
                  <a:off x="5405703" y="4516591"/>
                  <a:ext cx="609039" cy="16499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4212978" y="4442618"/>
                <a:ext cx="6110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200" dirty="0" smtClean="0">
                    <a:solidFill>
                      <a:srgbClr val="3C3DA9"/>
                    </a:solidFill>
                  </a:rPr>
                  <a:t>400 m</a:t>
                </a:r>
                <a:endParaRPr lang="en-US" sz="1200" dirty="0">
                  <a:solidFill>
                    <a:srgbClr val="3C3DA9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585186" y="4926445"/>
                <a:ext cx="21178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200" dirty="0" smtClean="0">
                    <a:solidFill>
                      <a:srgbClr val="1C1C95"/>
                    </a:solidFill>
                  </a:rPr>
                  <a:t>Random-</a:t>
                </a:r>
                <a:r>
                  <a:rPr lang="de-CH" sz="1200" dirty="0" err="1" smtClean="0">
                    <a:solidFill>
                      <a:srgbClr val="1C1C95"/>
                    </a:solidFill>
                  </a:rPr>
                  <a:t>number</a:t>
                </a:r>
                <a:r>
                  <a:rPr lang="de-CH" sz="1200" dirty="0" smtClean="0">
                    <a:solidFill>
                      <a:srgbClr val="1C1C95"/>
                    </a:solidFill>
                  </a:rPr>
                  <a:t>-generators</a:t>
                </a:r>
                <a:endParaRPr lang="en-US" sz="1200" dirty="0">
                  <a:solidFill>
                    <a:srgbClr val="1C1C95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653886" y="2437738"/>
                <a:ext cx="567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200" dirty="0" smtClean="0">
                    <a:solidFill>
                      <a:srgbClr val="0A0A82"/>
                    </a:solidFill>
                  </a:rPr>
                  <a:t>Laser</a:t>
                </a:r>
                <a:endParaRPr lang="en-US" sz="1200" dirty="0">
                  <a:solidFill>
                    <a:srgbClr val="0A0A82"/>
                  </a:solidFill>
                </a:endParaRPr>
              </a:p>
            </p:txBody>
          </p:sp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8755" y="3501971"/>
                <a:ext cx="1705213" cy="219106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4048" y="3488064"/>
                <a:ext cx="1705213" cy="219106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5776" y="3722207"/>
                <a:ext cx="257211" cy="190527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6151611" y="3729033"/>
                <a:ext cx="254488" cy="188510"/>
              </a:xfrm>
              <a:prstGeom prst="rect">
                <a:avLst/>
              </a:prstGeom>
            </p:spPr>
          </p:pic>
          <p:sp>
            <p:nvSpPr>
              <p:cNvPr id="5" name="Rechteck 4"/>
              <p:cNvSpPr/>
              <p:nvPr/>
            </p:nvSpPr>
            <p:spPr bwMode="auto">
              <a:xfrm>
                <a:off x="2981239" y="4077072"/>
                <a:ext cx="603947" cy="144016"/>
              </a:xfrm>
              <a:prstGeom prst="rect">
                <a:avLst/>
              </a:prstGeom>
              <a:solidFill>
                <a:srgbClr val="00B05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47" name="Rechteck 46"/>
              <p:cNvSpPr/>
              <p:nvPr/>
            </p:nvSpPr>
            <p:spPr bwMode="auto">
              <a:xfrm>
                <a:off x="5336205" y="4077072"/>
                <a:ext cx="603947" cy="144016"/>
              </a:xfrm>
              <a:prstGeom prst="rect">
                <a:avLst/>
              </a:prstGeom>
              <a:solidFill>
                <a:srgbClr val="00B05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>
                <a:off x="2837708" y="3773487"/>
                <a:ext cx="8659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1C1C95"/>
                    </a:solidFill>
                  </a:rPr>
                  <a:t>Modulator</a:t>
                </a:r>
                <a:endParaRPr lang="en-US" sz="1200" dirty="0">
                  <a:solidFill>
                    <a:srgbClr val="1C1C95"/>
                  </a:solidFill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5290233" y="3789040"/>
                <a:ext cx="8659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1C1C95"/>
                    </a:solidFill>
                  </a:rPr>
                  <a:t>Modulator</a:t>
                </a:r>
                <a:endParaRPr lang="en-US" sz="1200" dirty="0">
                  <a:solidFill>
                    <a:srgbClr val="1C1C95"/>
                  </a:solidFill>
                </a:endParaRPr>
              </a:p>
            </p:txBody>
          </p:sp>
        </p:grpSp>
        <p:cxnSp>
          <p:nvCxnSpPr>
            <p:cNvPr id="15" name="Gewinkelte Verbindung 14"/>
            <p:cNvCxnSpPr>
              <a:stCxn id="50" idx="1"/>
            </p:cNvCxnSpPr>
            <p:nvPr/>
          </p:nvCxnSpPr>
          <p:spPr>
            <a:xfrm rot="10800000" flipH="1" flipV="1">
              <a:off x="2915816" y="4709226"/>
              <a:ext cx="1297162" cy="1024030"/>
            </a:xfrm>
            <a:prstGeom prst="bentConnector3">
              <a:avLst>
                <a:gd name="adj1" fmla="val -40770"/>
              </a:avLst>
            </a:prstGeom>
            <a:ln>
              <a:solidFill>
                <a:srgbClr val="7C7FC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winkelte Verbindung 59"/>
            <p:cNvCxnSpPr>
              <a:stCxn id="79" idx="3"/>
            </p:cNvCxnSpPr>
            <p:nvPr/>
          </p:nvCxnSpPr>
          <p:spPr>
            <a:xfrm flipH="1">
              <a:off x="4824043" y="4694414"/>
              <a:ext cx="1228216" cy="1038843"/>
            </a:xfrm>
            <a:prstGeom prst="bentConnector3">
              <a:avLst>
                <a:gd name="adj1" fmla="val -18612"/>
              </a:avLst>
            </a:prstGeom>
            <a:ln>
              <a:solidFill>
                <a:srgbClr val="7C7FC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75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52" name="Textfeld 51"/>
          <p:cNvSpPr txBox="1"/>
          <p:nvPr/>
        </p:nvSpPr>
        <p:spPr>
          <a:xfrm>
            <a:off x="2283428" y="6645963"/>
            <a:ext cx="46794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http://en.wikipedia.org/wiki/File:Bell-test-photon-analyer.png (</a:t>
            </a:r>
            <a:r>
              <a:rPr lang="en-US" sz="900" dirty="0" smtClean="0">
                <a:solidFill>
                  <a:schemeClr val="bg1"/>
                </a:solidFill>
              </a:rPr>
              <a:t>18.05.2013)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4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Fibers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7234" y="2276872"/>
                <a:ext cx="6983078" cy="3881062"/>
              </a:xfrm>
            </p:spPr>
            <p:txBody>
              <a:bodyPr/>
              <a:lstStyle/>
              <a:p>
                <a:r>
                  <a:rPr lang="de-DE" dirty="0" smtClean="0"/>
                  <a:t>Single </a:t>
                </a:r>
                <a:r>
                  <a:rPr lang="de-DE" dirty="0" err="1"/>
                  <a:t>mode</a:t>
                </a:r>
                <a:r>
                  <a:rPr lang="de-DE" dirty="0"/>
                  <a:t> </a:t>
                </a:r>
                <a:r>
                  <a:rPr lang="de-DE" dirty="0" err="1"/>
                  <a:t>optical</a:t>
                </a:r>
                <a:r>
                  <a:rPr lang="de-DE" dirty="0"/>
                  <a:t> </a:t>
                </a:r>
                <a:r>
                  <a:rPr lang="de-DE" dirty="0" err="1"/>
                  <a:t>fibers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Depolarization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~1%</m:t>
                    </m:r>
                  </m:oMath>
                </a14:m>
                <a:endParaRPr lang="de-DE" dirty="0" smtClean="0"/>
              </a:p>
              <a:p>
                <a:endParaRPr lang="de-DE" dirty="0"/>
              </a:p>
              <a:p>
                <a:r>
                  <a:rPr lang="de-DE" dirty="0" err="1" smtClean="0"/>
                  <a:t>Each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cable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long</a:t>
                </a:r>
                <a:r>
                  <a:rPr lang="de-DE" dirty="0" smtClean="0"/>
                  <a:t>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coiled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up</a:t>
                </a:r>
                <a:r>
                  <a:rPr lang="de-DE" dirty="0" smtClean="0"/>
                  <a:t>)</a:t>
                </a:r>
              </a:p>
              <a:p>
                <a:endParaRPr lang="de-DE" dirty="0"/>
              </a:p>
              <a:p>
                <a:r>
                  <a:rPr lang="de-DE" dirty="0" err="1" smtClean="0"/>
                  <a:t>Difference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dirty="0" smtClean="0"/>
                  <a:t> (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~5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r>
                  <a:rPr lang="de-DE" dirty="0" smtClean="0"/>
                  <a:t>)</a:t>
                </a:r>
                <a:endParaRPr lang="de-DE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7234" y="2276872"/>
                <a:ext cx="6983078" cy="3881062"/>
              </a:xfrm>
              <a:blipFill rotWithShape="0">
                <a:blip r:embed="rId2"/>
                <a:stretch>
                  <a:fillRect l="-2618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140968"/>
            <a:ext cx="3782566" cy="715024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75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931144" y="6607589"/>
            <a:ext cx="5121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</a:t>
            </a:r>
            <a:r>
              <a:rPr lang="en-US" sz="900" dirty="0" smtClean="0">
                <a:solidFill>
                  <a:schemeClr val="bg1"/>
                </a:solidFill>
              </a:rPr>
              <a:t>S. </a:t>
            </a:r>
            <a:r>
              <a:rPr lang="en-US" sz="900" dirty="0">
                <a:solidFill>
                  <a:schemeClr val="bg1"/>
                </a:solidFill>
              </a:rPr>
              <a:t>Johnson, </a:t>
            </a:r>
            <a:r>
              <a:rPr lang="en-US" sz="900" i="1" dirty="0">
                <a:solidFill>
                  <a:schemeClr val="bg1"/>
                </a:solidFill>
              </a:rPr>
              <a:t>Quantum Electronics </a:t>
            </a:r>
            <a:r>
              <a:rPr lang="en-US" sz="900" i="1" dirty="0" smtClean="0">
                <a:solidFill>
                  <a:schemeClr val="bg1"/>
                </a:solidFill>
              </a:rPr>
              <a:t>FS2013 Summary </a:t>
            </a:r>
            <a:r>
              <a:rPr lang="en-US" sz="900" i="1" dirty="0">
                <a:solidFill>
                  <a:schemeClr val="bg1"/>
                </a:solidFill>
              </a:rPr>
              <a:t>of lecture </a:t>
            </a:r>
            <a:r>
              <a:rPr lang="en-US" sz="900" i="1" dirty="0" smtClean="0">
                <a:solidFill>
                  <a:schemeClr val="bg1"/>
                </a:solidFill>
              </a:rPr>
              <a:t>notes,</a:t>
            </a:r>
            <a:r>
              <a:rPr lang="en-US" sz="900" dirty="0" smtClean="0">
                <a:solidFill>
                  <a:schemeClr val="bg1"/>
                </a:solidFill>
              </a:rPr>
              <a:t> (30.07.2013)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72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275354"/>
            <a:ext cx="2886753" cy="23322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5536" y="2204864"/>
                <a:ext cx="8041953" cy="3881062"/>
              </a:xfrm>
            </p:spPr>
            <p:txBody>
              <a:bodyPr/>
              <a:lstStyle/>
              <a:p>
                <a:r>
                  <a:rPr lang="en-US" dirty="0" smtClean="0"/>
                  <a:t>Rotation of the polarized light, not the polarizers</a:t>
                </a:r>
              </a:p>
              <a:p>
                <a:endParaRPr lang="en-US" dirty="0"/>
              </a:p>
              <a:p>
                <a:r>
                  <a:rPr lang="en-US" dirty="0" smtClean="0"/>
                  <a:t>Done by electro-optic modulator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Voltage controlled optic axis</a:t>
                </a: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If voltage applied, polarization rotates by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45°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Voltage controlled by RNG</a:t>
                </a:r>
              </a:p>
              <a:p>
                <a:endParaRPr lang="de-CH" dirty="0"/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5536" y="2204864"/>
                <a:ext cx="8041953" cy="3881062"/>
              </a:xfrm>
              <a:blipFill rotWithShape="0">
                <a:blip r:embed="rId3"/>
                <a:stretch>
                  <a:fillRect l="-235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75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931144" y="6607589"/>
            <a:ext cx="5121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</a:t>
            </a:r>
            <a:r>
              <a:rPr lang="en-US" sz="900" dirty="0" smtClean="0">
                <a:solidFill>
                  <a:schemeClr val="bg1"/>
                </a:solidFill>
              </a:rPr>
              <a:t>S. </a:t>
            </a:r>
            <a:r>
              <a:rPr lang="en-US" sz="900" dirty="0">
                <a:solidFill>
                  <a:schemeClr val="bg1"/>
                </a:solidFill>
              </a:rPr>
              <a:t>Johnson, </a:t>
            </a:r>
            <a:r>
              <a:rPr lang="en-US" sz="900" i="1" dirty="0">
                <a:solidFill>
                  <a:schemeClr val="bg1"/>
                </a:solidFill>
              </a:rPr>
              <a:t>Quantum Electronics </a:t>
            </a:r>
            <a:r>
              <a:rPr lang="en-US" sz="900" i="1" dirty="0" smtClean="0">
                <a:solidFill>
                  <a:schemeClr val="bg1"/>
                </a:solidFill>
              </a:rPr>
              <a:t>FS2013 Summary </a:t>
            </a:r>
            <a:r>
              <a:rPr lang="en-US" sz="900" i="1" dirty="0">
                <a:solidFill>
                  <a:schemeClr val="bg1"/>
                </a:solidFill>
              </a:rPr>
              <a:t>of lecture </a:t>
            </a:r>
            <a:r>
              <a:rPr lang="en-US" sz="900" i="1" dirty="0" smtClean="0">
                <a:solidFill>
                  <a:schemeClr val="bg1"/>
                </a:solidFill>
              </a:rPr>
              <a:t>notes,</a:t>
            </a:r>
            <a:r>
              <a:rPr lang="en-US" sz="900" dirty="0" smtClean="0">
                <a:solidFill>
                  <a:schemeClr val="bg1"/>
                </a:solidFill>
              </a:rPr>
              <a:t> (30.07.2013)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94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275354"/>
            <a:ext cx="2886753" cy="23322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5536" y="2204864"/>
                <a:ext cx="8041953" cy="3721019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Toggle frequency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de-DE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≈10 </m:t>
                    </m:r>
                    <m:r>
                      <a:rPr lang="de-DE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b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</a:br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m:t>(</m:t>
                    </m:r>
                    <m:r>
                      <a:rPr lang="de-DE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ns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endParaRPr lang="de-CH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de-CH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Each</a:t>
                </a:r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de-CH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setting</a:t>
                </a:r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de-CH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de-CH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stored</a:t>
                </a:r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de-CH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with</a:t>
                </a:r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time-tag  </a:t>
                </a:r>
                <a:endParaRPr lang="en-US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endParaRPr lang="de-CH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de-CH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Atomic</a:t>
                </a:r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de-CH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clock</a:t>
                </a:r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at </a:t>
                </a:r>
                <a:r>
                  <a:rPr lang="de-CH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each</a:t>
                </a:r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de-CH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polarizer</a:t>
                </a:r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de-CH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for</a:t>
                </a:r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/>
                </a:r>
                <a:b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</a:br>
                <a:r>
                  <a:rPr lang="de-CH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synchronization</a:t>
                </a:r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:pPr lvl="1"/>
                <a:r>
                  <a:rPr lang="de-CH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Accuracy</a:t>
                </a:r>
                <a:r>
                  <a:rPr lang="de-CH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~20 </m:t>
                    </m:r>
                    <m:r>
                      <m:rPr>
                        <m:sty m:val="p"/>
                      </m:rPr>
                      <a:rPr lang="de-CH" b="0" i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endParaRPr lang="en-US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5536" y="2204864"/>
                <a:ext cx="8041953" cy="3721019"/>
              </a:xfrm>
              <a:blipFill rotWithShape="0">
                <a:blip r:embed="rId3"/>
                <a:stretch>
                  <a:fillRect l="-2350" t="-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75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931144" y="6607589"/>
            <a:ext cx="5121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</a:t>
            </a:r>
            <a:r>
              <a:rPr lang="en-US" sz="900" dirty="0" smtClean="0">
                <a:solidFill>
                  <a:schemeClr val="bg1"/>
                </a:solidFill>
              </a:rPr>
              <a:t>S. </a:t>
            </a:r>
            <a:r>
              <a:rPr lang="en-US" sz="900" dirty="0">
                <a:solidFill>
                  <a:schemeClr val="bg1"/>
                </a:solidFill>
              </a:rPr>
              <a:t>Johnson, </a:t>
            </a:r>
            <a:r>
              <a:rPr lang="en-US" sz="900" i="1" dirty="0">
                <a:solidFill>
                  <a:schemeClr val="bg1"/>
                </a:solidFill>
              </a:rPr>
              <a:t>Quantum Electronics </a:t>
            </a:r>
            <a:r>
              <a:rPr lang="en-US" sz="900" i="1" dirty="0" smtClean="0">
                <a:solidFill>
                  <a:schemeClr val="bg1"/>
                </a:solidFill>
              </a:rPr>
              <a:t>FS2013 Summary </a:t>
            </a:r>
            <a:r>
              <a:rPr lang="en-US" sz="900" i="1" dirty="0">
                <a:solidFill>
                  <a:schemeClr val="bg1"/>
                </a:solidFill>
              </a:rPr>
              <a:t>of lecture </a:t>
            </a:r>
            <a:r>
              <a:rPr lang="en-US" sz="900" i="1" dirty="0" smtClean="0">
                <a:solidFill>
                  <a:schemeClr val="bg1"/>
                </a:solidFill>
              </a:rPr>
              <a:t>notes,</a:t>
            </a:r>
            <a:r>
              <a:rPr lang="en-US" sz="900" dirty="0" smtClean="0">
                <a:solidFill>
                  <a:schemeClr val="bg1"/>
                </a:solidFill>
              </a:rPr>
              <a:t> (30.07.2013)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29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Locality of measurement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39550" y="2420888"/>
                <a:ext cx="8041953" cy="4296433"/>
              </a:xfrm>
            </p:spPr>
            <p:txBody>
              <a:bodyPr/>
              <a:lstStyle/>
              <a:p>
                <a:r>
                  <a:rPr lang="en-US" dirty="0" smtClean="0"/>
                  <a:t>Measurement delays:</a:t>
                </a:r>
              </a:p>
              <a:p>
                <a:pPr lvl="1"/>
                <a:r>
                  <a:rPr lang="en-US" sz="2000" dirty="0" smtClean="0"/>
                  <a:t>RNG + Amplifier </a:t>
                </a:r>
              </a:p>
              <a:p>
                <a:pPr lvl="1"/>
                <a:r>
                  <a:rPr lang="en-US" sz="2000" dirty="0" smtClean="0"/>
                  <a:t>Electro-optic modulator</a:t>
                </a:r>
              </a:p>
              <a:p>
                <a:pPr lvl="1"/>
                <a:r>
                  <a:rPr lang="en-US" sz="2000" dirty="0" smtClean="0"/>
                  <a:t>Photomultiplier</a:t>
                </a:r>
              </a:p>
              <a:p>
                <a:pPr lvl="1"/>
                <a:r>
                  <a:rPr lang="en-US" sz="2000" dirty="0" smtClean="0"/>
                  <a:t>Sample storing</a:t>
                </a:r>
              </a:p>
              <a:p>
                <a:pPr lvl="1"/>
                <a:r>
                  <a:rPr lang="en-US" sz="2000" dirty="0" smtClean="0"/>
                  <a:t>fiber length difference</a:t>
                </a:r>
              </a:p>
              <a:p>
                <a:r>
                  <a:rPr lang="en-US" dirty="0" smtClean="0"/>
                  <a:t>Total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𝐧𝐬</m:t>
                    </m:r>
                  </m:oMath>
                </a14:m>
                <a:endParaRPr lang="en-US" b="1" dirty="0" smtClean="0"/>
              </a:p>
              <a:p>
                <a:endParaRPr lang="en-US" dirty="0"/>
              </a:p>
              <a:p>
                <a:r>
                  <a:rPr lang="en-US" sz="2400" dirty="0" smtClean="0"/>
                  <a:t>Separation of measurement stations: </a:t>
                </a:r>
                <a:r>
                  <a:rPr lang="de-CH" sz="2400" i="1" dirty="0" smtClean="0">
                    <a:latin typeface="Cambria Math" panose="02040503050406030204" pitchFamily="18" charset="0"/>
                  </a:rPr>
                  <a:t/>
                </a:r>
                <a:br>
                  <a:rPr lang="de-CH" sz="2400" i="1" dirty="0" smtClean="0">
                    <a:latin typeface="Cambria Math" panose="02040503050406030204" pitchFamily="18" charset="0"/>
                  </a:rPr>
                </a:br>
                <a:r>
                  <a:rPr lang="de-DE" sz="2400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sz="24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CH" sz="2400" b="0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CH" sz="2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CH" sz="2400" i="1" dirty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de-CH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CH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de-CH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𝛍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39550" y="2420888"/>
                <a:ext cx="8041953" cy="4296433"/>
              </a:xfrm>
              <a:blipFill rotWithShape="0">
                <a:blip r:embed="rId3"/>
                <a:stretch>
                  <a:fillRect l="-2350" t="-34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75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451387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Locality of measurement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39550" y="2420888"/>
                <a:ext cx="8041953" cy="4303229"/>
              </a:xfrm>
            </p:spPr>
            <p:txBody>
              <a:bodyPr/>
              <a:lstStyle/>
              <a:p>
                <a:r>
                  <a:rPr lang="en-US" dirty="0" smtClean="0"/>
                  <a:t>Measurement delays:</a:t>
                </a:r>
              </a:p>
              <a:p>
                <a:pPr lvl="1"/>
                <a:r>
                  <a:rPr lang="en-US" sz="2000" dirty="0" smtClean="0"/>
                  <a:t>RNG + Amplifier </a:t>
                </a:r>
              </a:p>
              <a:p>
                <a:pPr lvl="1"/>
                <a:r>
                  <a:rPr lang="en-US" sz="2000" dirty="0" smtClean="0"/>
                  <a:t>Electro-optic modulator</a:t>
                </a:r>
              </a:p>
              <a:p>
                <a:pPr lvl="1"/>
                <a:r>
                  <a:rPr lang="en-US" sz="2000" dirty="0" smtClean="0"/>
                  <a:t>Photomultiplier</a:t>
                </a:r>
              </a:p>
              <a:p>
                <a:pPr lvl="1"/>
                <a:r>
                  <a:rPr lang="en-US" sz="2000" dirty="0" smtClean="0"/>
                  <a:t>Sample storing</a:t>
                </a:r>
              </a:p>
              <a:p>
                <a:pPr lvl="1"/>
                <a:r>
                  <a:rPr lang="en-US" sz="2000" dirty="0" smtClean="0"/>
                  <a:t>fiber length difference</a:t>
                </a:r>
              </a:p>
              <a:p>
                <a:r>
                  <a:rPr lang="en-US" dirty="0" smtClean="0"/>
                  <a:t>Total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𝐧𝐬</m:t>
                    </m:r>
                  </m:oMath>
                </a14:m>
                <a:endParaRPr lang="en-US" b="1" dirty="0" smtClean="0"/>
              </a:p>
              <a:p>
                <a:endParaRPr lang="en-US" dirty="0"/>
              </a:p>
              <a:p>
                <a:r>
                  <a:rPr lang="de-CH" sz="2400" dirty="0" smtClean="0"/>
                  <a:t>Time </a:t>
                </a:r>
                <a:r>
                  <a:rPr lang="de-CH" sz="2400" dirty="0" err="1" smtClean="0"/>
                  <a:t>between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entanglement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and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measurement</a:t>
                </a:r>
                <a:r>
                  <a:rPr lang="de-CH" sz="2400" dirty="0" smtClean="0"/>
                  <a:t>: </a:t>
                </a:r>
                <a:br>
                  <a:rPr lang="de-CH" sz="2400" dirty="0" smtClean="0"/>
                </a:br>
                <a:r>
                  <a:rPr lang="de-CH" sz="2400" dirty="0" smtClean="0"/>
                  <a:t/>
                </a:r>
                <a:br>
                  <a:rPr lang="de-CH" sz="24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sz="2400" b="0" i="0" smtClean="0">
                            <a:latin typeface="Cambria Math" panose="02040503050406030204" pitchFamily="18" charset="0"/>
                          </a:rPr>
                          <m:t>500</m:t>
                        </m:r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CH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de-CH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sz="24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CH" sz="24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CH" sz="2400" b="1" i="0" smtClean="0">
                        <a:latin typeface="Cambria Math" panose="02040503050406030204" pitchFamily="18" charset="0"/>
                      </a:rPr>
                      <m:t>𝟔𝟔𝟖</m:t>
                    </m:r>
                    <m:r>
                      <a:rPr lang="de-CH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sz="2400" b="1" i="0" smtClean="0">
                        <a:latin typeface="Cambria Math" panose="02040503050406030204" pitchFamily="18" charset="0"/>
                      </a:rPr>
                      <m:t>𝛍</m:t>
                    </m:r>
                    <m:r>
                      <a:rPr lang="de-CH" sz="2400" b="1" i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de-CH" sz="2400" b="1" dirty="0" smtClean="0"/>
                  <a:t/>
                </a:r>
                <a:br>
                  <a:rPr lang="de-CH" sz="2400" b="1" dirty="0" smtClean="0"/>
                </a:br>
                <a:endParaRPr lang="en-US" sz="2400" b="1" dirty="0" smtClean="0"/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39550" y="2420888"/>
                <a:ext cx="8041953" cy="4303229"/>
              </a:xfrm>
              <a:blipFill rotWithShape="0">
                <a:blip r:embed="rId3"/>
                <a:stretch>
                  <a:fillRect l="-2350" t="-33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75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977246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5536" y="2204864"/>
                <a:ext cx="8352927" cy="3840218"/>
              </a:xfrm>
            </p:spPr>
            <p:txBody>
              <a:bodyPr/>
              <a:lstStyle/>
              <a:p>
                <a:endParaRPr lang="de-DE" dirty="0" smtClean="0"/>
              </a:p>
              <a:p>
                <a:r>
                  <a:rPr lang="de-DE" dirty="0" err="1" smtClean="0"/>
                  <a:t>Visibility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=0.97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=2.74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r>
                  <a:rPr lang="de-DE" dirty="0" err="1" smtClean="0"/>
                  <a:t>Measured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value</a:t>
                </a:r>
                <a:r>
                  <a:rPr lang="de-DE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meas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=2.73±0.02</m:t>
                    </m:r>
                  </m:oMath>
                </a14:m>
                <a:endParaRPr lang="de-DE" b="0" dirty="0" smtClean="0"/>
              </a:p>
              <a:p>
                <a:endParaRPr lang="de-DE" dirty="0" smtClean="0"/>
              </a:p>
              <a:p>
                <a:r>
                  <a:rPr lang="de-DE" dirty="0" smtClean="0"/>
                  <a:t>Measurement 10 s </a:t>
                </a:r>
                <a:r>
                  <a:rPr lang="de-DE" dirty="0" err="1" smtClean="0"/>
                  <a:t>long</a:t>
                </a:r>
                <a:r>
                  <a:rPr lang="de-DE" dirty="0" smtClean="0"/>
                  <a:t>, 14700 </a:t>
                </a:r>
                <a:r>
                  <a:rPr lang="de-DE" dirty="0" err="1" smtClean="0"/>
                  <a:t>coincidences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collected</a:t>
                </a:r>
                <a:endParaRPr lang="de-DE" dirty="0" smtClean="0"/>
              </a:p>
              <a:p>
                <a:endParaRPr lang="de-DE" dirty="0"/>
              </a:p>
              <a:p>
                <a:r>
                  <a:rPr lang="de-DE" dirty="0" smtClean="0"/>
                  <a:t>Efficiency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~5%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Still detection loophole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5536" y="2204864"/>
                <a:ext cx="8352927" cy="3840218"/>
              </a:xfrm>
              <a:blipFill rotWithShape="0">
                <a:blip r:embed="rId2"/>
                <a:stretch>
                  <a:fillRect l="-2263" b="-4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75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370998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5536" y="2042649"/>
                <a:ext cx="8352927" cy="4914743"/>
              </a:xfrm>
            </p:spPr>
            <p:txBody>
              <a:bodyPr/>
              <a:lstStyle/>
              <a:p>
                <a:r>
                  <a:rPr lang="en-US" sz="2400" dirty="0" smtClean="0"/>
                  <a:t>Detection loophole for photons closed 2013 by </a:t>
                </a:r>
                <a:r>
                  <a:rPr lang="en-US" sz="2400" dirty="0" err="1" smtClean="0"/>
                  <a:t>Zeilinger</a:t>
                </a:r>
                <a:r>
                  <a:rPr lang="en-US" sz="2400" dirty="0" smtClean="0"/>
                  <a:t> group</a:t>
                </a:r>
              </a:p>
              <a:p>
                <a:endParaRPr lang="de-CH" sz="2400" dirty="0"/>
              </a:p>
              <a:p>
                <a:r>
                  <a:rPr lang="de-CH" sz="2400" dirty="0" err="1" smtClean="0"/>
                  <a:t>Used</a:t>
                </a:r>
                <a:r>
                  <a:rPr lang="de-CH" sz="2400" dirty="0" smtClean="0"/>
                  <a:t> Eberhard </a:t>
                </a:r>
                <a:r>
                  <a:rPr lang="de-CH" sz="2400" dirty="0" err="1" smtClean="0"/>
                  <a:t>inequality</a:t>
                </a:r>
                <a:r>
                  <a:rPr lang="de-CH" sz="2400" dirty="0" smtClean="0"/>
                  <a:t>, not CHSH</a:t>
                </a:r>
              </a:p>
              <a:p>
                <a:pPr lvl="1"/>
                <a:r>
                  <a:rPr lang="de-CH" sz="2400" dirty="0" err="1" smtClean="0"/>
                  <a:t>Only</a:t>
                </a:r>
                <a:r>
                  <a:rPr lang="de-CH" sz="2400" dirty="0" smtClean="0"/>
                  <a:t> </a:t>
                </a:r>
                <a14:m>
                  <m:oMath xmlns:m="http://schemas.openxmlformats.org/officeDocument/2006/math">
                    <m:r>
                      <a:rPr lang="de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de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=0.66</m:t>
                    </m:r>
                  </m:oMath>
                </a14:m>
                <a:r>
                  <a:rPr lang="en-US" sz="2400" dirty="0" smtClean="0"/>
                  <a:t> required</a:t>
                </a:r>
              </a:p>
              <a:p>
                <a:pPr lvl="1"/>
                <a:endParaRPr lang="de-CH" sz="2400" dirty="0" smtClean="0"/>
              </a:p>
              <a:p>
                <a:r>
                  <a:rPr lang="de-CH" sz="2400" dirty="0" smtClean="0"/>
                  <a:t>Not </a:t>
                </a:r>
                <a:r>
                  <a:rPr lang="de-CH" sz="2400" dirty="0" err="1" smtClean="0"/>
                  <a:t>maximally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entangled</a:t>
                </a:r>
                <a:r>
                  <a:rPr lang="de-CH" sz="2400" dirty="0" smtClean="0"/>
                  <a:t> </a:t>
                </a:r>
                <a:r>
                  <a:rPr lang="de-CH" sz="2400" dirty="0" err="1" smtClean="0"/>
                  <a:t>photons</a:t>
                </a:r>
                <a:endParaRPr lang="de-CH" sz="24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d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de-CH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de-CH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𝐻𝑉</m:t>
                        </m:r>
                      </m:e>
                    </m:d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begChr m:val="|"/>
                        <m:endChr m:val="⟩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𝑉𝐻</m:t>
                        </m:r>
                      </m:e>
                    </m:d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sz="2400" dirty="0"/>
              </a:p>
              <a:p>
                <a:endParaRPr lang="de-CH" sz="2400" dirty="0" smtClean="0"/>
              </a:p>
              <a:p>
                <a:r>
                  <a:rPr lang="de-CH" sz="2400" dirty="0" err="1" smtClean="0"/>
                  <a:t>Superconducting</a:t>
                </a:r>
                <a:r>
                  <a:rPr lang="de-CH" sz="2400" dirty="0" smtClean="0"/>
                  <a:t> TES-</a:t>
                </a:r>
                <a:r>
                  <a:rPr lang="de-CH" sz="2400" dirty="0" err="1" smtClean="0"/>
                  <a:t>calorimeter</a:t>
                </a:r>
                <a:r>
                  <a:rPr lang="de-CH" sz="2400" dirty="0" smtClean="0"/>
                  <a:t> </a:t>
                </a:r>
              </a:p>
              <a:p>
                <a:pPr lvl="1"/>
                <a:r>
                  <a:rPr lang="de-CH" sz="2400" dirty="0"/>
                  <a:t>Arm </a:t>
                </a:r>
                <a:r>
                  <a:rPr lang="de-CH" sz="2400" dirty="0" err="1"/>
                  <a:t>efficiency</a:t>
                </a:r>
                <a:r>
                  <a:rPr lang="de-CH" sz="2400" dirty="0"/>
                  <a:t>: </a:t>
                </a:r>
                <a14:m>
                  <m:oMath xmlns:m="http://schemas.openxmlformats.org/officeDocument/2006/math">
                    <m:r>
                      <a:rPr lang="de-CH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de-CH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≈0.75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5536" y="2042649"/>
                <a:ext cx="8352927" cy="4914743"/>
              </a:xfrm>
              <a:blipFill rotWithShape="0">
                <a:blip r:embed="rId3"/>
                <a:stretch>
                  <a:fillRect l="-2117" t="-24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4123334"/>
            <a:ext cx="2964929" cy="1944216"/>
          </a:xfrm>
          <a:prstGeom prst="rect">
            <a:avLst/>
          </a:prstGeom>
        </p:spPr>
      </p:pic>
      <p:sp>
        <p:nvSpPr>
          <p:cNvPr id="6" name="Textfeld 6"/>
          <p:cNvSpPr txBox="1"/>
          <p:nvPr/>
        </p:nvSpPr>
        <p:spPr>
          <a:xfrm>
            <a:off x="4878255" y="6605511"/>
            <a:ext cx="39485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http://phonon.gsfc.nasa.gov/qcal/qcal_f4.html (</a:t>
            </a:r>
            <a:r>
              <a:rPr lang="en-US" sz="900" dirty="0" smtClean="0">
                <a:solidFill>
                  <a:schemeClr val="bg1"/>
                </a:solidFill>
              </a:rPr>
              <a:t>18.05.2013)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52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en-US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pic>
        <p:nvPicPr>
          <p:cNvPr id="75" name="Grafik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80" y="1196752"/>
            <a:ext cx="8678999" cy="50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Sources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39" y="2420888"/>
            <a:ext cx="7843160" cy="37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93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99592" y="2276872"/>
            <a:ext cx="7272808" cy="4290405"/>
          </a:xfrm>
        </p:spPr>
        <p:txBody>
          <a:bodyPr/>
          <a:lstStyle/>
          <a:p>
            <a:r>
              <a:rPr lang="de-DE" sz="2000" dirty="0" err="1" smtClean="0"/>
              <a:t>Considerations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endParaRPr lang="de-DE" sz="2000" dirty="0" smtClean="0"/>
          </a:p>
          <a:p>
            <a:pPr lvl="1"/>
            <a:r>
              <a:rPr lang="de-DE" sz="2000" dirty="0" smtClean="0"/>
              <a:t> Quantum </a:t>
            </a:r>
            <a:r>
              <a:rPr lang="de-DE" sz="2000" dirty="0" err="1" smtClean="0"/>
              <a:t>mechanics</a:t>
            </a:r>
            <a:r>
              <a:rPr lang="de-DE" sz="2000" dirty="0" smtClean="0"/>
              <a:t> </a:t>
            </a:r>
            <a:r>
              <a:rPr lang="de-DE" sz="2000" dirty="0" err="1" smtClean="0"/>
              <a:t>might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incomplete</a:t>
            </a:r>
            <a:endParaRPr lang="de-DE" sz="2000" dirty="0" smtClean="0"/>
          </a:p>
          <a:p>
            <a:pPr lvl="1"/>
            <a:endParaRPr lang="de-DE" sz="2000" dirty="0" smtClean="0"/>
          </a:p>
          <a:p>
            <a:pPr lvl="1"/>
            <a:r>
              <a:rPr lang="de-DE" sz="2000" dirty="0" err="1" smtClean="0"/>
              <a:t>Unknown</a:t>
            </a:r>
            <a:r>
              <a:rPr lang="de-DE" sz="2000" dirty="0" smtClean="0"/>
              <a:t> variables </a:t>
            </a:r>
            <a:r>
              <a:rPr lang="de-DE" sz="2000" dirty="0" err="1" smtClean="0"/>
              <a:t>determine</a:t>
            </a:r>
            <a:r>
              <a:rPr lang="de-DE" sz="2000" dirty="0" smtClean="0"/>
              <a:t> </a:t>
            </a:r>
            <a:r>
              <a:rPr lang="de-DE" sz="2000" dirty="0" err="1" smtClean="0"/>
              <a:t>outcome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prior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measurement</a:t>
            </a:r>
            <a:endParaRPr lang="de-DE" sz="2000" dirty="0" smtClean="0"/>
          </a:p>
          <a:p>
            <a:pPr lvl="2"/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randomness</a:t>
            </a:r>
            <a:endParaRPr lang="de-DE" sz="2000" dirty="0" smtClean="0"/>
          </a:p>
          <a:p>
            <a:pPr lvl="2"/>
            <a:r>
              <a:rPr lang="de-DE" sz="2000" dirty="0" err="1" smtClean="0"/>
              <a:t>Locality</a:t>
            </a:r>
            <a:endParaRPr lang="de-DE" sz="2000" dirty="0" smtClean="0"/>
          </a:p>
          <a:p>
            <a:pPr marL="517525" lvl="1" indent="0">
              <a:buNone/>
            </a:pPr>
            <a:endParaRPr lang="en-US" sz="2000" dirty="0" smtClean="0"/>
          </a:p>
          <a:p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entangled</a:t>
            </a:r>
            <a:r>
              <a:rPr lang="de-DE" sz="2000" dirty="0" smtClean="0"/>
              <a:t> </a:t>
            </a:r>
            <a:r>
              <a:rPr lang="de-DE" sz="2000" dirty="0" err="1" smtClean="0"/>
              <a:t>photons</a:t>
            </a:r>
            <a:r>
              <a:rPr lang="de-DE" sz="2000" dirty="0" smtClean="0"/>
              <a:t>:</a:t>
            </a:r>
            <a:endParaRPr lang="en-US" sz="2000" dirty="0" smtClean="0"/>
          </a:p>
          <a:p>
            <a:pPr lvl="1"/>
            <a:r>
              <a:rPr lang="de-CH" sz="2000" dirty="0" err="1" smtClean="0"/>
              <a:t>Whether</a:t>
            </a:r>
            <a:r>
              <a:rPr lang="de-CH" sz="2000" dirty="0" smtClean="0"/>
              <a:t> </a:t>
            </a:r>
            <a:r>
              <a:rPr lang="de-CH" sz="2000" dirty="0"/>
              <a:t>+</a:t>
            </a:r>
            <a:r>
              <a:rPr lang="de-CH" sz="2000" dirty="0" smtClean="0"/>
              <a:t> </a:t>
            </a:r>
            <a:r>
              <a:rPr lang="de-CH" sz="2000" dirty="0" err="1" smtClean="0"/>
              <a:t>or</a:t>
            </a:r>
            <a:r>
              <a:rPr lang="de-CH" sz="2000" dirty="0" smtClean="0"/>
              <a:t> - </a:t>
            </a:r>
            <a:r>
              <a:rPr lang="de-CH" sz="2000" dirty="0" err="1" smtClean="0"/>
              <a:t>is</a:t>
            </a:r>
            <a:r>
              <a:rPr lang="de-CH" sz="2000" dirty="0" smtClean="0"/>
              <a:t> </a:t>
            </a:r>
            <a:r>
              <a:rPr lang="de-CH" sz="2000" dirty="0" err="1" smtClean="0"/>
              <a:t>measured</a:t>
            </a:r>
            <a:r>
              <a:rPr lang="de-CH" sz="2000" dirty="0" smtClean="0"/>
              <a:t> </a:t>
            </a:r>
            <a:r>
              <a:rPr lang="de-CH" sz="2000" dirty="0" err="1" smtClean="0"/>
              <a:t>is</a:t>
            </a:r>
            <a:r>
              <a:rPr lang="de-CH" sz="2000" dirty="0" smtClean="0"/>
              <a:t> </a:t>
            </a:r>
            <a:r>
              <a:rPr lang="de-CH" sz="2000" dirty="0" err="1" smtClean="0"/>
              <a:t>determined</a:t>
            </a:r>
            <a:r>
              <a:rPr lang="de-CH" sz="2000" dirty="0" smtClean="0"/>
              <a:t> </a:t>
            </a:r>
            <a:r>
              <a:rPr lang="de-CH" sz="2000" dirty="0" err="1" smtClean="0"/>
              <a:t>before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measurement</a:t>
            </a:r>
            <a:endParaRPr lang="de-CH" sz="2000" dirty="0"/>
          </a:p>
          <a:p>
            <a:endParaRPr lang="en-US" sz="28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185967" cy="648072"/>
          </a:xfrm>
        </p:spPr>
        <p:txBody>
          <a:bodyPr/>
          <a:lstStyle/>
          <a:p>
            <a:r>
              <a:rPr lang="en-US" sz="3200" dirty="0" smtClean="0"/>
              <a:t>Local hidden variable theory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3415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67544" y="2156065"/>
                <a:ext cx="6769100" cy="4009239"/>
              </a:xfrm>
            </p:spPr>
            <p:txBody>
              <a:bodyPr/>
              <a:lstStyle/>
              <a:p>
                <a:r>
                  <a:rPr lang="de-DE" dirty="0" smtClean="0">
                    <a:solidFill>
                      <a:srgbClr val="6A6ABB"/>
                    </a:solidFill>
                  </a:rPr>
                  <a:t>Argon </a:t>
                </a:r>
                <a:r>
                  <a:rPr lang="de-DE" dirty="0" err="1" smtClean="0">
                    <a:solidFill>
                      <a:srgbClr val="6A6ABB"/>
                    </a:solidFill>
                  </a:rPr>
                  <a:t>ion</a:t>
                </a:r>
                <a:r>
                  <a:rPr lang="de-DE" dirty="0" smtClean="0">
                    <a:solidFill>
                      <a:srgbClr val="6A6ABB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6A6ABB"/>
                    </a:solidFill>
                  </a:rPr>
                  <a:t>laser</a:t>
                </a:r>
                <a:r>
                  <a:rPr lang="de-DE" dirty="0" smtClean="0">
                    <a:solidFill>
                      <a:srgbClr val="6A6AB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6A6ABB"/>
                        </a:solidFill>
                        <a:latin typeface="Cambria Math" panose="02040503050406030204" pitchFamily="18" charset="0"/>
                      </a:rPr>
                      <m:t>351 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6A6ABB"/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endParaRPr lang="de-DE" dirty="0" smtClean="0">
                  <a:solidFill>
                    <a:srgbClr val="6A6ABB"/>
                  </a:solidFill>
                </a:endParaRPr>
              </a:p>
              <a:p>
                <a:endParaRPr lang="de-DE" dirty="0">
                  <a:solidFill>
                    <a:srgbClr val="6A6ABB"/>
                  </a:solidFill>
                </a:endParaRPr>
              </a:p>
              <a:p>
                <a:r>
                  <a:rPr lang="de-DE" dirty="0" err="1" smtClean="0">
                    <a:solidFill>
                      <a:srgbClr val="6A6ABB"/>
                    </a:solidFill>
                  </a:rPr>
                  <a:t>Parametric</a:t>
                </a:r>
                <a:r>
                  <a:rPr lang="de-DE" dirty="0" smtClean="0">
                    <a:solidFill>
                      <a:srgbClr val="6A6ABB"/>
                    </a:solidFill>
                  </a:rPr>
                  <a:t> down </a:t>
                </a:r>
                <a:r>
                  <a:rPr lang="de-DE" dirty="0" err="1" smtClean="0">
                    <a:solidFill>
                      <a:srgbClr val="6A6ABB"/>
                    </a:solidFill>
                  </a:rPr>
                  <a:t>conversion</a:t>
                </a:r>
                <a:r>
                  <a:rPr lang="de-DE" dirty="0">
                    <a:solidFill>
                      <a:srgbClr val="6A6ABB"/>
                    </a:solidFill>
                  </a:rPr>
                  <a:t/>
                </a:r>
                <a:br>
                  <a:rPr lang="de-DE" dirty="0">
                    <a:solidFill>
                      <a:srgbClr val="6A6ABB"/>
                    </a:solidFill>
                  </a:rPr>
                </a:br>
                <a:r>
                  <a:rPr lang="de-DE" dirty="0" err="1" smtClean="0">
                    <a:solidFill>
                      <a:srgbClr val="6A6ABB"/>
                    </a:solidFill>
                  </a:rPr>
                  <a:t>with</a:t>
                </a:r>
                <a:r>
                  <a:rPr lang="de-DE" dirty="0" smtClean="0">
                    <a:solidFill>
                      <a:srgbClr val="6A6ABB"/>
                    </a:solidFill>
                  </a:rPr>
                  <a:t> BBO-</a:t>
                </a:r>
                <a:r>
                  <a:rPr lang="de-DE" dirty="0" err="1" smtClean="0">
                    <a:solidFill>
                      <a:srgbClr val="6A6ABB"/>
                    </a:solidFill>
                  </a:rPr>
                  <a:t>crystal</a:t>
                </a:r>
                <a:endParaRPr lang="de-DE" dirty="0" smtClean="0">
                  <a:solidFill>
                    <a:srgbClr val="6A6ABB"/>
                  </a:solidFill>
                </a:endParaRPr>
              </a:p>
              <a:p>
                <a:endParaRPr lang="de-DE" dirty="0">
                  <a:solidFill>
                    <a:srgbClr val="6A6ABB"/>
                  </a:solidFill>
                </a:endParaRPr>
              </a:p>
              <a:p>
                <a:r>
                  <a:rPr lang="de-DE" dirty="0" err="1" smtClean="0">
                    <a:solidFill>
                      <a:srgbClr val="6A6ABB"/>
                    </a:solidFill>
                  </a:rPr>
                  <a:t>Entangled</a:t>
                </a:r>
                <a:r>
                  <a:rPr lang="de-DE" dirty="0" smtClean="0">
                    <a:solidFill>
                      <a:srgbClr val="6A6AB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6A6ABB"/>
                        </a:solidFill>
                        <a:latin typeface="Cambria Math" panose="02040503050406030204" pitchFamily="18" charset="0"/>
                      </a:rPr>
                      <m:t>702</m:t>
                    </m:r>
                    <m:r>
                      <a:rPr lang="de-DE" b="0" i="0" smtClean="0">
                        <a:solidFill>
                          <a:srgbClr val="6A6AB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6A6ABB"/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dirty="0" smtClean="0">
                    <a:solidFill>
                      <a:srgbClr val="6A6ABB"/>
                    </a:solidFill>
                  </a:rPr>
                  <a:t> photon pairs</a:t>
                </a:r>
              </a:p>
              <a:p>
                <a:endParaRPr lang="en-US" dirty="0" smtClean="0">
                  <a:solidFill>
                    <a:srgbClr val="6A6ABB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de-DE" dirty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Ψ</m:t>
                        </m:r>
                      </m:e>
                    </m:d>
                    <m:r>
                      <a:rPr lang="de-DE" i="1" dirty="0">
                        <a:solidFill>
                          <a:srgbClr val="6A6ABB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de-DE" i="1" dirty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i="1" dirty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i="1" dirty="0">
                                <a:solidFill>
                                  <a:srgbClr val="6A6ABB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de-DE" i="1" dirty="0">
                                <a:solidFill>
                                  <a:srgbClr val="6A6ABB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de-DE" i="1" dirty="0">
                        <a:solidFill>
                          <a:srgbClr val="6A6ABB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lang="de-DE" i="1" dirty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 dirty="0">
                                <a:solidFill>
                                  <a:srgbClr val="6A6ABB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rgbClr val="6A6ABB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de-DE" dirty="0">
                                <a:solidFill>
                                  <a:srgbClr val="6A6ABB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H</m:t>
                            </m:r>
                          </m:e>
                        </m:d>
                      </m:e>
                      <m:sub>
                        <m:r>
                          <a:rPr lang="de-DE" i="1" dirty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 dirty="0">
                                <a:solidFill>
                                  <a:srgbClr val="6A6ABB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rgbClr val="6A6ABB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rgbClr val="6A6ABB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V</m:t>
                            </m:r>
                          </m:e>
                        </m:d>
                      </m:e>
                      <m:sub>
                        <m:r>
                          <a:rPr lang="de-DE" i="1" dirty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solidFill>
                          <a:srgbClr val="6A6ABB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de-DE" i="1" dirty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 dirty="0">
                                <a:solidFill>
                                  <a:srgbClr val="6A6ABB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rgbClr val="6A6ABB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de-DE" dirty="0">
                                <a:solidFill>
                                  <a:srgbClr val="6A6ABB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V</m:t>
                            </m:r>
                          </m:e>
                        </m:d>
                      </m:e>
                      <m:sub>
                        <m:r>
                          <a:rPr lang="de-DE" i="1" dirty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 dirty="0">
                                <a:solidFill>
                                  <a:srgbClr val="6A6ABB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rgbClr val="6A6ABB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rgbClr val="6A6ABB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H</m:t>
                            </m:r>
                          </m:e>
                        </m:d>
                      </m:e>
                      <m:sub>
                        <m:r>
                          <a:rPr lang="de-DE" i="1" dirty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solidFill>
                          <a:srgbClr val="6A6ABB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dirty="0">
                  <a:solidFill>
                    <a:srgbClr val="6A6ABB"/>
                  </a:solidFill>
                  <a:sym typeface="Wingdings" panose="05000000000000000000" pitchFamily="2" charset="2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67544" y="2156065"/>
                <a:ext cx="6769100" cy="4009239"/>
              </a:xfrm>
              <a:blipFill rotWithShape="0">
                <a:blip r:embed="rId3"/>
                <a:stretch>
                  <a:fillRect l="-2793" t="-3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900" y="2204864"/>
            <a:ext cx="2933605" cy="2268251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75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350480" y="6627168"/>
            <a:ext cx="6276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</a:t>
            </a:r>
            <a:r>
              <a:rPr lang="en-US" sz="900" dirty="0">
                <a:solidFill>
                  <a:schemeClr val="bg1"/>
                </a:solidFill>
              </a:rPr>
              <a:t>: http://en.wikipedia.org/wiki/File:Scheme_of_spontaneous_parametric_down-conversion.pdf (</a:t>
            </a:r>
            <a:r>
              <a:rPr lang="en-US" sz="900" dirty="0" smtClean="0">
                <a:solidFill>
                  <a:schemeClr val="bg1"/>
                </a:solidFill>
              </a:rPr>
              <a:t>18.05.2013)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19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041953" cy="648072"/>
          </a:xfrm>
        </p:spPr>
        <p:txBody>
          <a:bodyPr/>
          <a:lstStyle/>
          <a:p>
            <a:r>
              <a:rPr lang="en-US" dirty="0" smtClean="0"/>
              <a:t>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5536" y="2220189"/>
                <a:ext cx="8041953" cy="460126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6A6ABB"/>
                    </a:solidFill>
                  </a:rPr>
                  <a:t>Diode emits light onto beam splitter</a:t>
                </a:r>
              </a:p>
              <a:p>
                <a:endParaRPr lang="en-US" dirty="0">
                  <a:solidFill>
                    <a:srgbClr val="6A6ABB"/>
                  </a:solidFill>
                </a:endParaRPr>
              </a:p>
              <a:p>
                <a:r>
                  <a:rPr lang="en-US" dirty="0" smtClean="0">
                    <a:solidFill>
                      <a:srgbClr val="6A6ABB"/>
                    </a:solidFill>
                  </a:rPr>
                  <a:t>One photomultiplier corresponds</a:t>
                </a:r>
                <a:br>
                  <a:rPr lang="en-US" dirty="0" smtClean="0">
                    <a:solidFill>
                      <a:srgbClr val="6A6ABB"/>
                    </a:solidFill>
                  </a:rPr>
                </a:br>
                <a:r>
                  <a:rPr lang="en-US" dirty="0" smtClean="0">
                    <a:solidFill>
                      <a:srgbClr val="6A6ABB"/>
                    </a:solidFill>
                  </a:rPr>
                  <a:t>to “0”, one to “1”</a:t>
                </a:r>
              </a:p>
              <a:p>
                <a:endParaRPr lang="en-US" dirty="0" smtClean="0">
                  <a:solidFill>
                    <a:srgbClr val="6A6ABB"/>
                  </a:solidFill>
                </a:endParaRPr>
              </a:p>
              <a:p>
                <a:r>
                  <a:rPr lang="en-US" dirty="0" smtClean="0">
                    <a:solidFill>
                      <a:srgbClr val="6A6ABB"/>
                    </a:solidFill>
                  </a:rPr>
                  <a:t>Toggle frequency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6A6ABB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de-DE" b="0" i="1" smtClean="0">
                        <a:solidFill>
                          <a:srgbClr val="6A6ABB"/>
                        </a:solidFill>
                        <a:latin typeface="Cambria Math" panose="02040503050406030204" pitchFamily="18" charset="0"/>
                      </a:rPr>
                      <m:t>≈10 </m:t>
                    </m:r>
                    <m:r>
                      <a:rPr lang="de-DE" b="0" i="1" smtClean="0">
                        <a:solidFill>
                          <a:srgbClr val="6A6ABB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de-DE" dirty="0" smtClean="0">
                    <a:solidFill>
                      <a:srgbClr val="6A6ABB"/>
                    </a:solidFill>
                  </a:rPr>
                  <a:t/>
                </a:r>
                <a:br>
                  <a:rPr lang="de-DE" dirty="0" smtClean="0">
                    <a:solidFill>
                      <a:srgbClr val="6A6ABB"/>
                    </a:solidFill>
                  </a:rPr>
                </a:br>
                <a:r>
                  <a:rPr lang="de-DE" dirty="0" smtClean="0">
                    <a:solidFill>
                      <a:srgbClr val="6A6ABB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6A6ABB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b="0" i="1" smtClean="0">
                        <a:solidFill>
                          <a:srgbClr val="6A6AB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0" smtClean="0">
                        <a:solidFill>
                          <a:srgbClr val="6A6ABB"/>
                        </a:solidFill>
                        <a:latin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6A6ABB"/>
                        </a:solidFill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r>
                  <a:rPr lang="en-US" dirty="0" smtClean="0">
                    <a:solidFill>
                      <a:srgbClr val="6A6ABB"/>
                    </a:solidFill>
                  </a:rPr>
                  <a:t>)</a:t>
                </a:r>
              </a:p>
              <a:p>
                <a:endParaRPr lang="en-US" dirty="0">
                  <a:solidFill>
                    <a:srgbClr val="6A6ABB"/>
                  </a:solidFill>
                </a:endParaRPr>
              </a:p>
              <a:p>
                <a:r>
                  <a:rPr lang="en-US" dirty="0" smtClean="0">
                    <a:solidFill>
                      <a:srgbClr val="6A6ABB"/>
                    </a:solidFill>
                  </a:rPr>
                  <a:t>“0” and “1” not necessarily equally often</a:t>
                </a:r>
              </a:p>
              <a:p>
                <a:endParaRPr lang="en-US" dirty="0">
                  <a:solidFill>
                    <a:srgbClr val="6A6ABB"/>
                  </a:solidFill>
                </a:endParaRPr>
              </a:p>
              <a:p>
                <a:r>
                  <a:rPr lang="en-US" dirty="0" smtClean="0">
                    <a:solidFill>
                      <a:srgbClr val="6A6ABB"/>
                    </a:solidFill>
                  </a:rPr>
                  <a:t>Stored in coincidence monitor</a:t>
                </a:r>
                <a:endParaRPr lang="en-US" dirty="0">
                  <a:solidFill>
                    <a:srgbClr val="6A6ABB"/>
                  </a:solidFill>
                </a:endParaRPr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5536" y="2220189"/>
                <a:ext cx="8041953" cy="4601260"/>
              </a:xfrm>
              <a:blipFill rotWithShape="0">
                <a:blip r:embed="rId3"/>
                <a:stretch>
                  <a:fillRect l="-2350" t="-3179" b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75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796136" y="1772816"/>
            <a:ext cx="2799278" cy="3436657"/>
            <a:chOff x="5793557" y="1775833"/>
            <a:chExt cx="2799278" cy="3436657"/>
          </a:xfrm>
        </p:grpSpPr>
        <p:grpSp>
          <p:nvGrpSpPr>
            <p:cNvPr id="38" name="Gruppieren 37"/>
            <p:cNvGrpSpPr/>
            <p:nvPr/>
          </p:nvGrpSpPr>
          <p:grpSpPr>
            <a:xfrm>
              <a:off x="5793557" y="1775833"/>
              <a:ext cx="2799278" cy="3436657"/>
              <a:chOff x="5793557" y="1775833"/>
              <a:chExt cx="2799278" cy="3436657"/>
            </a:xfrm>
          </p:grpSpPr>
          <p:grpSp>
            <p:nvGrpSpPr>
              <p:cNvPr id="21" name="Gruppieren 20"/>
              <p:cNvGrpSpPr/>
              <p:nvPr/>
            </p:nvGrpSpPr>
            <p:grpSpPr>
              <a:xfrm>
                <a:off x="5793557" y="1775833"/>
                <a:ext cx="2579730" cy="3436657"/>
                <a:chOff x="5793557" y="1775833"/>
                <a:chExt cx="2579730" cy="3436657"/>
              </a:xfrm>
            </p:grpSpPr>
            <p:sp>
              <p:nvSpPr>
                <p:cNvPr id="4" name="Ellipse 3"/>
                <p:cNvSpPr/>
                <p:nvPr/>
              </p:nvSpPr>
              <p:spPr bwMode="auto">
                <a:xfrm>
                  <a:off x="7740351" y="2248219"/>
                  <a:ext cx="288032" cy="287973"/>
                </a:xfrm>
                <a:prstGeom prst="ellipse">
                  <a:avLst/>
                </a:prstGeom>
                <a:solidFill>
                  <a:srgbClr val="1C1C95"/>
                </a:solidFill>
                <a:ln>
                  <a:solidFill>
                    <a:srgbClr val="1C1C95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cxnSp>
              <p:nvCxnSpPr>
                <p:cNvPr id="6" name="Gerade Verbindung mit Pfeil 5"/>
                <p:cNvCxnSpPr/>
                <p:nvPr/>
              </p:nvCxnSpPr>
              <p:spPr>
                <a:xfrm>
                  <a:off x="7884368" y="2564904"/>
                  <a:ext cx="0" cy="7200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Rechteck 6"/>
                <p:cNvSpPr/>
                <p:nvPr/>
              </p:nvSpPr>
              <p:spPr bwMode="auto">
                <a:xfrm rot="19476401">
                  <a:off x="7532135" y="3305899"/>
                  <a:ext cx="841152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1C1C95"/>
                  </a:solidFill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cxnSp>
              <p:nvCxnSpPr>
                <p:cNvPr id="9" name="Gerade Verbindung mit Pfeil 8"/>
                <p:cNvCxnSpPr/>
                <p:nvPr/>
              </p:nvCxnSpPr>
              <p:spPr>
                <a:xfrm flipH="1">
                  <a:off x="6804248" y="3284984"/>
                  <a:ext cx="1080120" cy="0"/>
                </a:xfrm>
                <a:prstGeom prst="straightConnector1">
                  <a:avLst/>
                </a:prstGeom>
                <a:ln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Gerade Verbindung mit Pfeil 9"/>
                <p:cNvCxnSpPr/>
                <p:nvPr/>
              </p:nvCxnSpPr>
              <p:spPr>
                <a:xfrm>
                  <a:off x="7884368" y="3429000"/>
                  <a:ext cx="0" cy="720080"/>
                </a:xfrm>
                <a:prstGeom prst="straightConnector1">
                  <a:avLst/>
                </a:prstGeom>
                <a:ln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Halbbogen 10"/>
                <p:cNvSpPr/>
                <p:nvPr/>
              </p:nvSpPr>
              <p:spPr bwMode="auto">
                <a:xfrm rot="16200000">
                  <a:off x="6562892" y="2888940"/>
                  <a:ext cx="792088" cy="864096"/>
                </a:xfrm>
                <a:prstGeom prst="blockArc">
                  <a:avLst/>
                </a:prstGeom>
                <a:ln>
                  <a:solidFill>
                    <a:srgbClr val="FFFFFF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12" name="Halbbogen 11"/>
                <p:cNvSpPr/>
                <p:nvPr/>
              </p:nvSpPr>
              <p:spPr bwMode="auto">
                <a:xfrm rot="10800000">
                  <a:off x="7488324" y="3527010"/>
                  <a:ext cx="792088" cy="864096"/>
                </a:xfrm>
                <a:prstGeom prst="blockArc">
                  <a:avLst/>
                </a:prstGeom>
                <a:ln>
                  <a:solidFill>
                    <a:srgbClr val="FFFFFF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13" name="Textfeld 12"/>
                <p:cNvSpPr txBox="1"/>
                <p:nvPr/>
              </p:nvSpPr>
              <p:spPr>
                <a:xfrm>
                  <a:off x="7493017" y="1775833"/>
                  <a:ext cx="7873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7C7FC7"/>
                      </a:solidFill>
                    </a:rPr>
                    <a:t>Diode</a:t>
                  </a:r>
                </a:p>
              </p:txBody>
            </p:sp>
            <p:sp>
              <p:nvSpPr>
                <p:cNvPr id="14" name="Textfeld 13"/>
                <p:cNvSpPr txBox="1"/>
                <p:nvPr/>
              </p:nvSpPr>
              <p:spPr>
                <a:xfrm>
                  <a:off x="6329193" y="3614846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7C7FC7"/>
                      </a:solidFill>
                    </a:rPr>
                    <a:t>PM</a:t>
                  </a:r>
                  <a:endParaRPr lang="en-US" dirty="0">
                    <a:solidFill>
                      <a:srgbClr val="7C7FC7"/>
                    </a:solidFill>
                  </a:endParaRPr>
                </a:p>
              </p:txBody>
            </p:sp>
            <p:cxnSp>
              <p:nvCxnSpPr>
                <p:cNvPr id="15" name="Gerade Verbindung mit Pfeil 14"/>
                <p:cNvCxnSpPr/>
                <p:nvPr/>
              </p:nvCxnSpPr>
              <p:spPr>
                <a:xfrm flipH="1">
                  <a:off x="6084168" y="3284984"/>
                  <a:ext cx="360040" cy="0"/>
                </a:xfrm>
                <a:prstGeom prst="straightConnector1">
                  <a:avLst/>
                </a:prstGeom>
                <a:ln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 Verbindung mit Pfeil 16"/>
                <p:cNvCxnSpPr/>
                <p:nvPr/>
              </p:nvCxnSpPr>
              <p:spPr>
                <a:xfrm>
                  <a:off x="7884367" y="4437112"/>
                  <a:ext cx="0" cy="360040"/>
                </a:xfrm>
                <a:prstGeom prst="straightConnector1">
                  <a:avLst/>
                </a:prstGeom>
                <a:ln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feld 18"/>
                <p:cNvSpPr txBox="1"/>
                <p:nvPr/>
              </p:nvSpPr>
              <p:spPr>
                <a:xfrm>
                  <a:off x="7727914" y="4843158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7C7FC7"/>
                      </a:solidFill>
                    </a:rPr>
                    <a:t>0</a:t>
                  </a:r>
                  <a:endParaRPr lang="en-US" dirty="0">
                    <a:solidFill>
                      <a:srgbClr val="7C7FC7"/>
                    </a:solidFill>
                  </a:endParaRPr>
                </a:p>
              </p:txBody>
            </p:sp>
            <p:sp>
              <p:nvSpPr>
                <p:cNvPr id="20" name="Textfeld 19"/>
                <p:cNvSpPr txBox="1"/>
                <p:nvPr/>
              </p:nvSpPr>
              <p:spPr>
                <a:xfrm>
                  <a:off x="5793557" y="3115351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7C7FC7"/>
                      </a:solidFill>
                    </a:rPr>
                    <a:t>1</a:t>
                  </a:r>
                  <a:endParaRPr lang="en-US" dirty="0">
                    <a:solidFill>
                      <a:srgbClr val="7C7FC7"/>
                    </a:solidFill>
                  </a:endParaRPr>
                </a:p>
              </p:txBody>
            </p:sp>
          </p:grpSp>
          <p:sp>
            <p:nvSpPr>
              <p:cNvPr id="22" name="Textfeld 21"/>
              <p:cNvSpPr txBox="1"/>
              <p:nvPr/>
            </p:nvSpPr>
            <p:spPr>
              <a:xfrm>
                <a:off x="8100392" y="3284984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C7FC7"/>
                    </a:solidFill>
                  </a:rPr>
                  <a:t>BS</a:t>
                </a:r>
                <a:endParaRPr lang="en-US" dirty="0">
                  <a:solidFill>
                    <a:srgbClr val="7C7FC7"/>
                  </a:solidFill>
                </a:endParaRPr>
              </a:p>
            </p:txBody>
          </p:sp>
        </p:grpSp>
        <p:sp>
          <p:nvSpPr>
            <p:cNvPr id="23" name="Textfeld 13"/>
            <p:cNvSpPr txBox="1"/>
            <p:nvPr/>
          </p:nvSpPr>
          <p:spPr>
            <a:xfrm>
              <a:off x="7039325" y="407137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C7FC7"/>
                  </a:solidFill>
                </a:rPr>
                <a:t>PM</a:t>
              </a:r>
              <a:endParaRPr lang="en-US" dirty="0">
                <a:solidFill>
                  <a:srgbClr val="7C7FC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895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5536" y="2204864"/>
                <a:ext cx="8352927" cy="3471720"/>
              </a:xfrm>
            </p:spPr>
            <p:txBody>
              <a:bodyPr/>
              <a:lstStyle/>
              <a:p>
                <a:r>
                  <a:rPr lang="en-US" sz="2400" dirty="0" smtClean="0">
                    <a:solidFill>
                      <a:srgbClr val="6A6ABB"/>
                    </a:solidFill>
                  </a:rPr>
                  <a:t>Rotation switched many time between two coincidences</a:t>
                </a:r>
                <a:br>
                  <a:rPr lang="en-US" sz="2400" dirty="0" smtClean="0">
                    <a:solidFill>
                      <a:srgbClr val="6A6ABB"/>
                    </a:solidFill>
                  </a:rPr>
                </a:br>
                <a:r>
                  <a:rPr lang="en-US" sz="2400" dirty="0" smtClean="0">
                    <a:solidFill>
                      <a:srgbClr val="6A6ABB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6A6ABB"/>
                    </a:solidFill>
                  </a:rPr>
                </a:br>
                <a:r>
                  <a:rPr lang="en-US" sz="2400" dirty="0" smtClean="0">
                    <a:solidFill>
                      <a:srgbClr val="6A6ABB"/>
                    </a:solidFill>
                    <a:sym typeface="Wingdings" panose="05000000000000000000" pitchFamily="2" charset="2"/>
                  </a:rPr>
                  <a:t> Very high resolved time tags (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6A6ABB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75 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6A6ABB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ps</m:t>
                    </m:r>
                  </m:oMath>
                </a14:m>
                <a:r>
                  <a:rPr lang="en-US" sz="2400" dirty="0" smtClean="0">
                    <a:solidFill>
                      <a:srgbClr val="6A6ABB"/>
                    </a:solidFill>
                  </a:rPr>
                  <a:t>)</a:t>
                </a:r>
                <a:br>
                  <a:rPr lang="en-US" sz="2400" dirty="0" smtClean="0">
                    <a:solidFill>
                      <a:srgbClr val="6A6ABB"/>
                    </a:solidFill>
                  </a:rPr>
                </a:br>
                <a:r>
                  <a:rPr lang="en-US" sz="2400" dirty="0" smtClean="0">
                    <a:solidFill>
                      <a:srgbClr val="6A6ABB"/>
                    </a:solidFill>
                  </a:rPr>
                  <a:t>    and synchronization </a:t>
                </a:r>
                <a:r>
                  <a:rPr lang="en-US" sz="2400" dirty="0" smtClean="0">
                    <a:solidFill>
                      <a:srgbClr val="6A6ABB"/>
                    </a:solidFill>
                    <a:sym typeface="Wingdings" panose="05000000000000000000" pitchFamily="2" charset="2"/>
                  </a:rPr>
                  <a:t>required</a:t>
                </a:r>
              </a:p>
              <a:p>
                <a:endParaRPr lang="en-US" sz="2400" dirty="0">
                  <a:solidFill>
                    <a:srgbClr val="6A6ABB"/>
                  </a:solidFill>
                  <a:sym typeface="Wingdings" panose="05000000000000000000" pitchFamily="2" charset="2"/>
                </a:endParaRPr>
              </a:p>
              <a:p>
                <a:r>
                  <a:rPr lang="en-US" sz="2400" dirty="0" smtClean="0">
                    <a:solidFill>
                      <a:srgbClr val="6A6ABB"/>
                    </a:solidFill>
                    <a:sym typeface="Wingdings" panose="05000000000000000000" pitchFamily="2" charset="2"/>
                  </a:rPr>
                  <a:t>Atomic clock at each station</a:t>
                </a:r>
                <a:br>
                  <a:rPr lang="en-US" sz="2400" dirty="0" smtClean="0">
                    <a:solidFill>
                      <a:srgbClr val="6A6ABB"/>
                    </a:solidFill>
                    <a:sym typeface="Wingdings" panose="05000000000000000000" pitchFamily="2" charset="2"/>
                  </a:rPr>
                </a:br>
                <a:r>
                  <a:rPr lang="en-US" sz="2400" dirty="0" smtClean="0">
                    <a:solidFill>
                      <a:srgbClr val="6A6ABB"/>
                    </a:solidFill>
                    <a:sym typeface="Wingdings" panose="05000000000000000000" pitchFamily="2" charset="2"/>
                  </a:rPr>
                  <a:t>Synchronized before measurement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b="0" i="1" smtClean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~20 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6A6AB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ns</m:t>
                        </m:r>
                      </m:e>
                    </m:d>
                  </m:oMath>
                </a14:m>
                <a:r>
                  <a:rPr lang="de-DE" sz="2400" dirty="0" smtClean="0">
                    <a:solidFill>
                      <a:srgbClr val="6A6ABB"/>
                    </a:solidFill>
                  </a:rPr>
                  <a:t/>
                </a:r>
                <a:br>
                  <a:rPr lang="de-DE" sz="2400" dirty="0" smtClean="0">
                    <a:solidFill>
                      <a:srgbClr val="6A6ABB"/>
                    </a:solidFill>
                  </a:rPr>
                </a:br>
                <a:r>
                  <a:rPr lang="en-US" sz="2400" dirty="0" smtClean="0">
                    <a:solidFill>
                      <a:srgbClr val="6A6ABB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6A6ABB"/>
                    </a:solidFill>
                  </a:rPr>
                </a:br>
                <a:r>
                  <a:rPr lang="en-US" sz="2400" dirty="0" smtClean="0">
                    <a:solidFill>
                      <a:srgbClr val="6A6ABB"/>
                    </a:solidFill>
                    <a:sym typeface="Wingdings" panose="05000000000000000000" pitchFamily="2" charset="2"/>
                  </a:rPr>
                  <a:t> Coincidences + polarization setting can be identified without confusion</a:t>
                </a:r>
                <a:endParaRPr lang="en-US" sz="2400" dirty="0" smtClean="0">
                  <a:solidFill>
                    <a:srgbClr val="6A6ABB"/>
                  </a:solidFill>
                </a:endParaRPr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5536" y="2204864"/>
                <a:ext cx="8352927" cy="3471720"/>
              </a:xfrm>
              <a:blipFill rotWithShape="0">
                <a:blip r:embed="rId2"/>
                <a:stretch>
                  <a:fillRect l="-2117" t="-3691" b="-4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75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75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734518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Bell‘s</a:t>
            </a:r>
            <a:r>
              <a:rPr lang="de-DE" sz="3200" dirty="0" smtClean="0"/>
              <a:t> </a:t>
            </a:r>
            <a:r>
              <a:rPr lang="en-US" sz="3200" dirty="0" smtClean="0"/>
              <a:t>theorem</a:t>
            </a:r>
            <a:endParaRPr lang="en-US" sz="3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899592" y="2564904"/>
            <a:ext cx="6769100" cy="3640997"/>
          </a:xfrm>
        </p:spPr>
        <p:txBody>
          <a:bodyPr/>
          <a:lstStyle/>
          <a:p>
            <a:r>
              <a:rPr lang="en-US" sz="2600" dirty="0" smtClean="0"/>
              <a:t>“Quantum mechanics cannot arise from a theory of </a:t>
            </a:r>
            <a:r>
              <a:rPr lang="en-US" sz="2600" i="1" dirty="0" smtClean="0"/>
              <a:t>local pre-existing </a:t>
            </a:r>
            <a:r>
              <a:rPr lang="en-US" sz="2600" dirty="0" smtClean="0"/>
              <a:t>hidden variables”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Necessary conditions on theory for Bell’s theorem: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Locality</a:t>
            </a:r>
            <a:endParaRPr lang="en-US" sz="2600" dirty="0"/>
          </a:p>
          <a:p>
            <a:r>
              <a:rPr lang="en-US" sz="2600" dirty="0" smtClean="0"/>
              <a:t>Counterfactual definiteness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4050245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Locality</a:t>
            </a:r>
            <a:endParaRPr lang="en-US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99592" y="2564904"/>
            <a:ext cx="6769100" cy="1160318"/>
          </a:xfrm>
        </p:spPr>
        <p:txBody>
          <a:bodyPr/>
          <a:lstStyle/>
          <a:p>
            <a:r>
              <a:rPr lang="en-US" dirty="0" smtClean="0"/>
              <a:t>No influence of events outside the backwards light cone </a:t>
            </a:r>
          </a:p>
          <a:p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536" y="3717032"/>
            <a:ext cx="7681913" cy="64807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lang="en-US" sz="4000" b="0" kern="1200" cap="none" spc="-15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Counterfactual definiteness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899592" y="4729309"/>
            <a:ext cx="6769100" cy="108029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property is assigned to a system at all times independently of whether the measurement is carried out</a:t>
            </a: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129123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Correlation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99592" y="2348881"/>
                <a:ext cx="7848872" cy="4231479"/>
              </a:xfrm>
            </p:spPr>
            <p:txBody>
              <a:bodyPr/>
              <a:lstStyle/>
              <a:p>
                <a:r>
                  <a:rPr lang="en-US" dirty="0" smtClean="0"/>
                  <a:t>Hidden 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b="0" dirty="0" smtClean="0"/>
                  <a:t> </a:t>
                </a:r>
                <a:r>
                  <a:rPr lang="de-DE" dirty="0"/>
                  <a:t/>
                </a:r>
                <a:br>
                  <a:rPr lang="de-DE" dirty="0"/>
                </a:br>
                <a:r>
                  <a:rPr lang="en-US" b="0" dirty="0" smtClean="0"/>
                  <a:t>Observed variables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de-DE" b="0" dirty="0" smtClean="0"/>
              </a:p>
              <a:p>
                <a:pPr lvl="1"/>
                <a:r>
                  <a:rPr lang="de-DE" dirty="0" smtClean="0">
                    <a:latin typeface="+mj-lt"/>
                  </a:rPr>
                  <a:t>Like </a:t>
                </a:r>
                <a:r>
                  <a:rPr lang="de-DE" dirty="0" err="1" smtClean="0">
                    <a:latin typeface="+mj-lt"/>
                  </a:rPr>
                  <a:t>polarization</a:t>
                </a:r>
                <a:r>
                  <a:rPr lang="de-DE" dirty="0" smtClean="0">
                    <a:latin typeface="+mj-lt"/>
                  </a:rPr>
                  <a:t> </a:t>
                </a:r>
                <a:r>
                  <a:rPr lang="de-DE" dirty="0" err="1" smtClean="0">
                    <a:latin typeface="+mj-lt"/>
                  </a:rPr>
                  <a:t>of</a:t>
                </a:r>
                <a:r>
                  <a:rPr lang="de-DE" dirty="0" smtClean="0">
                    <a:latin typeface="+mj-lt"/>
                  </a:rPr>
                  <a:t> </a:t>
                </a:r>
                <a:r>
                  <a:rPr lang="de-DE" dirty="0" err="1" smtClean="0">
                    <a:latin typeface="+mj-lt"/>
                  </a:rPr>
                  <a:t>photons</a:t>
                </a:r>
                <a:r>
                  <a:rPr lang="de-DE" dirty="0" smtClean="0">
                    <a:latin typeface="+mj-lt"/>
                  </a:rPr>
                  <a:t/>
                </a:r>
                <a:br>
                  <a:rPr lang="de-DE" dirty="0" smtClean="0">
                    <a:latin typeface="+mj-lt"/>
                  </a:rPr>
                </a:br>
                <a:endParaRPr lang="de-DE" dirty="0" smtClean="0">
                  <a:latin typeface="+mj-lt"/>
                </a:endParaRPr>
              </a:p>
              <a:p>
                <a:pPr lvl="1"/>
                <a:endParaRPr lang="de-DE" dirty="0" smtClean="0">
                  <a:latin typeface="+mj-lt"/>
                </a:endParaRPr>
              </a:p>
              <a:p>
                <a:pPr marL="517525" lvl="1" indent="0">
                  <a:buNone/>
                </a:pPr>
                <a:r>
                  <a:rPr lang="de-DE" b="0" dirty="0" err="1" smtClean="0">
                    <a:latin typeface="+mj-lt"/>
                  </a:rPr>
                  <a:t>Expectation</a:t>
                </a:r>
                <a:r>
                  <a:rPr lang="de-DE" b="0" dirty="0" smtClean="0">
                    <a:latin typeface="+mj-lt"/>
                  </a:rPr>
                  <a:t> </a:t>
                </a:r>
                <a:r>
                  <a:rPr lang="de-DE" b="0" dirty="0" err="1" smtClean="0">
                    <a:latin typeface="+mj-lt"/>
                  </a:rPr>
                  <a:t>value</a:t>
                </a:r>
                <a:r>
                  <a:rPr lang="de-DE" b="0" dirty="0" smtClean="0">
                    <a:latin typeface="+mj-lt"/>
                  </a:rPr>
                  <a:t>: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:=∫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b="0" i="1" dirty="0" smtClean="0">
                    <a:latin typeface="Cambria Math" panose="02040503050406030204" pitchFamily="18" charset="0"/>
                  </a:rPr>
                </a:br>
                <a:r>
                  <a:rPr lang="de-DE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b="0" i="1" dirty="0" smtClean="0">
                    <a:latin typeface="Cambria Math" panose="02040503050406030204" pitchFamily="18" charset="0"/>
                  </a:rPr>
                </a:br>
                <a:r>
                  <a:rPr lang="de-DE" b="0" i="1" dirty="0" smtClean="0">
                    <a:latin typeface="Cambria Math" panose="02040503050406030204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de-DE" sz="2000" b="0" dirty="0" smtClean="0">
                    <a:latin typeface="+mj-lt"/>
                  </a:rPr>
                  <a:t> is</a:t>
                </a:r>
                <a:r>
                  <a:rPr lang="de-DE" sz="2000" dirty="0" smtClean="0">
                    <a:latin typeface="+mj-lt"/>
                  </a:rPr>
                  <a:t> </a:t>
                </a:r>
                <a:r>
                  <a:rPr lang="de-DE" sz="2000" dirty="0" err="1" smtClean="0">
                    <a:latin typeface="+mj-lt"/>
                  </a:rPr>
                  <a:t>probability</a:t>
                </a:r>
                <a:r>
                  <a:rPr lang="de-DE" sz="2000" dirty="0" smtClean="0">
                    <a:latin typeface="+mj-lt"/>
                  </a:rPr>
                  <a:t> </a:t>
                </a:r>
                <a:r>
                  <a:rPr lang="de-DE" sz="2000" dirty="0" err="1" smtClean="0">
                    <a:latin typeface="+mj-lt"/>
                  </a:rPr>
                  <a:t>measure</a:t>
                </a:r>
                <a:r>
                  <a:rPr lang="de-DE" b="0" dirty="0" smtClean="0">
                    <a:latin typeface="+mj-lt"/>
                  </a:rPr>
                  <a:t/>
                </a:r>
                <a:br>
                  <a:rPr lang="de-DE" b="0" dirty="0" smtClean="0">
                    <a:latin typeface="+mj-lt"/>
                  </a:rPr>
                </a:br>
                <a:r>
                  <a:rPr lang="de-DE" b="0" dirty="0" smtClean="0">
                    <a:latin typeface="+mj-lt"/>
                  </a:rPr>
                  <a:t/>
                </a:r>
                <a:br>
                  <a:rPr lang="de-DE" b="0" dirty="0" smtClean="0">
                    <a:latin typeface="+mj-lt"/>
                  </a:rPr>
                </a:br>
                <a:r>
                  <a:rPr lang="en-US" dirty="0" smtClean="0"/>
                  <a:t>Correlation:   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:=∫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b="0" i="1" dirty="0" smtClean="0">
                    <a:latin typeface="Cambria Math" panose="02040503050406030204" pitchFamily="18" charset="0"/>
                  </a:rPr>
                </a:br>
                <a:r>
                  <a:rPr lang="de-DE" b="0" i="1" dirty="0" smtClean="0">
                    <a:latin typeface="Cambria Math" panose="02040503050406030204" pitchFamily="18" charset="0"/>
                  </a:rPr>
                  <a:t>                         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99592" y="2348881"/>
                <a:ext cx="7848872" cy="4231479"/>
              </a:xfrm>
              <a:blipFill rotWithShape="0">
                <a:blip r:embed="rId3"/>
                <a:stretch>
                  <a:fillRect l="-2409" t="-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099582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537355"/>
            <a:ext cx="5004196" cy="21753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Correlation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99592" y="2348880"/>
                <a:ext cx="7848872" cy="846899"/>
              </a:xfrm>
            </p:spPr>
            <p:txBody>
              <a:bodyPr/>
              <a:lstStyle/>
              <a:p>
                <a:r>
                  <a:rPr lang="en-US" sz="2400" dirty="0" smtClean="0"/>
                  <a:t>Correlation: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++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+−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−+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2400" dirty="0" smtClean="0"/>
                  <a:t/>
                </a:r>
                <a:br>
                  <a:rPr lang="de-DE" sz="2400" dirty="0" smtClean="0"/>
                </a:b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∎</m:t>
                        </m:r>
                        <m:r>
                          <a:rPr lang="de-DE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∎</m:t>
                        </m:r>
                      </m:sub>
                    </m:sSub>
                    <m:r>
                      <a:rPr lang="de-DE" sz="24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measurement rate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99592" y="2348880"/>
                <a:ext cx="7848872" cy="846899"/>
              </a:xfrm>
              <a:blipFill rotWithShape="0">
                <a:blip r:embed="rId4"/>
                <a:stretch>
                  <a:fillRect l="-2253" t="-7194" b="-16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322058" y="6654552"/>
            <a:ext cx="44101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source: http</a:t>
            </a:r>
            <a:r>
              <a:rPr lang="en-US" sz="900" dirty="0">
                <a:solidFill>
                  <a:schemeClr val="bg1"/>
                </a:solidFill>
              </a:rPr>
              <a:t>://</a:t>
            </a:r>
            <a:r>
              <a:rPr lang="en-US" sz="900" dirty="0" smtClean="0">
                <a:solidFill>
                  <a:schemeClr val="bg1"/>
                </a:solidFill>
              </a:rPr>
              <a:t>en.wikipedia.org/wiki/File:Bell%27s_theorem.svg (18.05.2013)</a:t>
            </a:r>
            <a:endParaRPr lang="en-US" sz="9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14170"/>
              </p:ext>
            </p:extLst>
          </p:nvPr>
        </p:nvGraphicFramePr>
        <p:xfrm>
          <a:off x="107504" y="3433204"/>
          <a:ext cx="432048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/>
                <a:gridCol w="648072"/>
                <a:gridCol w="720080"/>
                <a:gridCol w="744082"/>
                <a:gridCol w="696078"/>
                <a:gridCol w="432048"/>
              </a:tblGrid>
              <a:tr h="221365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Parallel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Pair 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Pair 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Pair 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Pair 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21365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Alice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21365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Bob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21365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Correlation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+1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+1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+1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+1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+1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357083"/>
              </p:ext>
            </p:extLst>
          </p:nvPr>
        </p:nvGraphicFramePr>
        <p:xfrm>
          <a:off x="4788024" y="3411840"/>
          <a:ext cx="4248472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/>
                <a:gridCol w="648072"/>
                <a:gridCol w="720080"/>
                <a:gridCol w="744082"/>
                <a:gridCol w="696078"/>
                <a:gridCol w="360040"/>
              </a:tblGrid>
              <a:tr h="231439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Antiparallel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Pair 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Pair 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Pair 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Pair 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31439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Alice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31439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Bob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31439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Correlation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140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ile:Bell's theore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25566"/>
            <a:ext cx="5831085" cy="23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Correlation</a:t>
            </a:r>
            <a:endParaRPr lang="en-US" sz="32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683568" y="44624"/>
            <a:ext cx="4456112" cy="1615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Symbol" panose="05050102010706020507" pitchFamily="18" charset="2"/>
              <a:buChar char="-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</a:rPr>
              <a:t>Bell‘s theorem</a:t>
            </a:r>
          </a:p>
          <a:p>
            <a:pPr marL="457200" indent="-457200"/>
            <a:r>
              <a:rPr lang="en-US" sz="1400" noProof="0" dirty="0" smtClean="0">
                <a:solidFill>
                  <a:schemeClr val="tx1">
                    <a:lumMod val="50000"/>
                  </a:schemeClr>
                </a:solidFill>
              </a:rPr>
              <a:t>Photon Bell Test</a:t>
            </a:r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 by Aspect</a:t>
            </a:r>
            <a:endParaRPr lang="de-DE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Loopholes</a:t>
            </a: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Photon Bell Test by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</a:schemeClr>
                </a:solidFill>
              </a:rPr>
              <a:t>Weihs</a:t>
            </a:r>
            <a:endParaRPr lang="en-US" sz="1400" baseline="0" noProof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/>
            <a:r>
              <a:rPr lang="en-US" sz="1400" baseline="0" noProof="0" dirty="0" smtClean="0">
                <a:solidFill>
                  <a:schemeClr val="tx1">
                    <a:lumMod val="50000"/>
                  </a:schemeClr>
                </a:solidFill>
              </a:rPr>
              <a:t>Outlook</a:t>
            </a:r>
          </a:p>
          <a:p>
            <a:pPr marL="396875" indent="-396875"/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322058" y="6654552"/>
            <a:ext cx="44101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 source: http</a:t>
            </a:r>
            <a:r>
              <a:rPr lang="en-US" sz="900" dirty="0">
                <a:solidFill>
                  <a:schemeClr val="bg1"/>
                </a:solidFill>
              </a:rPr>
              <a:t>://</a:t>
            </a:r>
            <a:r>
              <a:rPr lang="en-US" sz="900" dirty="0" smtClean="0">
                <a:solidFill>
                  <a:schemeClr val="bg1"/>
                </a:solidFill>
              </a:rPr>
              <a:t>en.wikipedia.org/wiki/File:Bell%27s_theorem.svg (18.05.2013)</a:t>
            </a:r>
            <a:endParaRPr lang="en-US" sz="9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912452"/>
              </p:ext>
            </p:extLst>
          </p:nvPr>
        </p:nvGraphicFramePr>
        <p:xfrm>
          <a:off x="2179340" y="3501008"/>
          <a:ext cx="5328592" cy="1224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/>
                <a:gridCol w="648072"/>
                <a:gridCol w="720080"/>
                <a:gridCol w="744082"/>
                <a:gridCol w="696078"/>
                <a:gridCol w="720080"/>
                <a:gridCol w="720080"/>
              </a:tblGrid>
              <a:tr h="30603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Orthogonal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Pair 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Pair 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Pair 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Pair 4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Pair</a:t>
                      </a:r>
                      <a:r>
                        <a:rPr lang="de-DE" sz="1400" baseline="0" dirty="0" smtClean="0">
                          <a:solidFill>
                            <a:schemeClr val="bg1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Alice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Bob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Correlation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+1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+1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+1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400" b="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platzhalt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99592" y="2564904"/>
                <a:ext cx="7416824" cy="124034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measured with different detector settings </a:t>
                </a:r>
              </a:p>
              <a:p>
                <a:pPr marL="517525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,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2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99592" y="2564904"/>
                <a:ext cx="7416824" cy="1240340"/>
              </a:xfrm>
              <a:blipFill rotWithShape="0">
                <a:blip r:embed="rId5"/>
                <a:stretch>
                  <a:fillRect t="-1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541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431CEF-FFBD-4C8D-889D-1FC810EA7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TS010286790</Template>
  <TotalTime>0</TotalTime>
  <Words>1660</Words>
  <Application>Microsoft Office PowerPoint</Application>
  <PresentationFormat>Bildschirmpräsentation (4:3)</PresentationFormat>
  <Paragraphs>643</Paragraphs>
  <Slides>42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Segoe</vt:lpstr>
      <vt:lpstr>Symbol</vt:lpstr>
      <vt:lpstr>Times New Roman</vt:lpstr>
      <vt:lpstr>Wingdings</vt:lpstr>
      <vt:lpstr>Master 1</vt:lpstr>
      <vt:lpstr>PowerPoint-Präsentation</vt:lpstr>
      <vt:lpstr>Photon Bell Tests</vt:lpstr>
      <vt:lpstr>EPR-Paradoxon</vt:lpstr>
      <vt:lpstr>Local hidden variable theory</vt:lpstr>
      <vt:lpstr>Bell‘s theorem</vt:lpstr>
      <vt:lpstr>Locality</vt:lpstr>
      <vt:lpstr>Correlation</vt:lpstr>
      <vt:lpstr>Correlation</vt:lpstr>
      <vt:lpstr>Correlation</vt:lpstr>
      <vt:lpstr>CHSH inequality</vt:lpstr>
      <vt:lpstr>CHSH inequality</vt:lpstr>
      <vt:lpstr>But…</vt:lpstr>
      <vt:lpstr>Bell Test by Alain Aspect, 1981</vt:lpstr>
      <vt:lpstr>Bell Test by Alain Aspect, 1981</vt:lpstr>
      <vt:lpstr>Setup</vt:lpstr>
      <vt:lpstr>Photon Source</vt:lpstr>
      <vt:lpstr>Polarizers</vt:lpstr>
      <vt:lpstr>Polarizers</vt:lpstr>
      <vt:lpstr>Advantage of two-channel polarizers</vt:lpstr>
      <vt:lpstr>Detection</vt:lpstr>
      <vt:lpstr>Setup</vt:lpstr>
      <vt:lpstr>Detection</vt:lpstr>
      <vt:lpstr>Result</vt:lpstr>
      <vt:lpstr>Result</vt:lpstr>
      <vt:lpstr>Detection Loophole</vt:lpstr>
      <vt:lpstr>Locality Loophole</vt:lpstr>
      <vt:lpstr>Bell Test by Gregor Weihs, 1998</vt:lpstr>
      <vt:lpstr>Bell Test by Gregor Weihs, 1998</vt:lpstr>
      <vt:lpstr>Setup Aspect</vt:lpstr>
      <vt:lpstr>Setup Weihs</vt:lpstr>
      <vt:lpstr>Fibers</vt:lpstr>
      <vt:lpstr>Rotation</vt:lpstr>
      <vt:lpstr>Rotation</vt:lpstr>
      <vt:lpstr>Locality of measurement</vt:lpstr>
      <vt:lpstr>Locality of measurement</vt:lpstr>
      <vt:lpstr>Result</vt:lpstr>
      <vt:lpstr>Outlook</vt:lpstr>
      <vt:lpstr>Outlook</vt:lpstr>
      <vt:lpstr>Sources</vt:lpstr>
      <vt:lpstr>Source</vt:lpstr>
      <vt:lpstr>RNG</vt:lpstr>
      <vt:lpstr>Detection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Henry Clausen</dc:creator>
  <cp:keywords/>
  <cp:lastModifiedBy>Henry Clausen</cp:lastModifiedBy>
  <cp:revision>193</cp:revision>
  <dcterms:created xsi:type="dcterms:W3CDTF">2014-05-08T12:57:08Z</dcterms:created>
  <dcterms:modified xsi:type="dcterms:W3CDTF">2014-05-22T21:31:51Z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TC102867909990</vt:lpwstr>
  </property>
</Properties>
</file>