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5" r:id="rId3"/>
    <p:sldId id="406" r:id="rId4"/>
    <p:sldId id="413" r:id="rId5"/>
    <p:sldId id="422" r:id="rId6"/>
    <p:sldId id="407" r:id="rId7"/>
    <p:sldId id="408" r:id="rId8"/>
    <p:sldId id="409" r:id="rId9"/>
    <p:sldId id="410" r:id="rId10"/>
    <p:sldId id="414" r:id="rId11"/>
    <p:sldId id="411" r:id="rId12"/>
    <p:sldId id="419" r:id="rId13"/>
    <p:sldId id="415" r:id="rId14"/>
    <p:sldId id="416" r:id="rId15"/>
    <p:sldId id="420" r:id="rId16"/>
    <p:sldId id="421" r:id="rId17"/>
    <p:sldId id="417" r:id="rId18"/>
    <p:sldId id="296" r:id="rId19"/>
    <p:sldId id="394" r:id="rId20"/>
    <p:sldId id="396" r:id="rId21"/>
    <p:sldId id="398" r:id="rId22"/>
    <p:sldId id="400" r:id="rId23"/>
    <p:sldId id="401" r:id="rId24"/>
    <p:sldId id="399" r:id="rId25"/>
    <p:sldId id="397" r:id="rId26"/>
    <p:sldId id="402" r:id="rId27"/>
    <p:sldId id="391" r:id="rId28"/>
    <p:sldId id="405" r:id="rId29"/>
    <p:sldId id="403" r:id="rId30"/>
    <p:sldId id="392" r:id="rId31"/>
    <p:sldId id="404" r:id="rId32"/>
    <p:sldId id="393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711" autoAdjust="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4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6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3.wmf"/><Relationship Id="rId1" Type="http://schemas.openxmlformats.org/officeDocument/2006/relationships/image" Target="../media/image34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0B13B-8EC2-4074-AF80-F183A5C0064C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12B63-6E24-4BAA-BC45-3BFEBFFAEE41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809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563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4537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7110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8495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BAC8-B175-43DB-A99A-4A61F9885ACB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989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BAC8-B175-43DB-A99A-4A61F9885ACB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123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BAC8-B175-43DB-A99A-4A61F9885ACB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7191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BAC8-B175-43DB-A99A-4A61F9885ACB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2494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BAC8-B175-43DB-A99A-4A61F9885ACB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8997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BAC8-B175-43DB-A99A-4A61F9885ACB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085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801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16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902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556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682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825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028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B63-6E24-4BAA-BC45-3BFEBFFAEE41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176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43A5-329F-4F44-A7DB-B36C70A33A5F}" type="datetimeFigureOut">
              <a:rPr lang="de-CH" smtClean="0"/>
              <a:pPr/>
              <a:t>23.04.2015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9FAD-3856-4C9F-972D-340F18F3522C}" type="slidenum">
              <a:rPr lang="de-CH" smtClean="0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5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7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Rydberg atoms</a:t>
            </a:r>
            <a:br>
              <a:rPr lang="de-CH" dirty="0" smtClean="0"/>
            </a:br>
            <a:r>
              <a:rPr lang="de-CH" dirty="0" smtClean="0">
                <a:solidFill>
                  <a:schemeClr val="bg1">
                    <a:lumMod val="65000"/>
                  </a:schemeClr>
                </a:solidFill>
              </a:rPr>
              <a:t>part 2</a:t>
            </a:r>
            <a:endParaRPr lang="de-CH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Tobias Thiele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Experiment Haroche</a:t>
            </a:r>
            <a:endParaRPr lang="de-CH" dirty="0"/>
          </a:p>
        </p:txBody>
      </p:sp>
      <p:pic>
        <p:nvPicPr>
          <p:cNvPr id="259074" name="Picture 2" descr="http://scienceblogs.de/hier-wohnen-drachen/files/2012/10/haroch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" y="1411958"/>
            <a:ext cx="7883045" cy="44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6" name="Picture 4" descr="http://www2.cnrs.fr/sites/en/image/img_9334_star_h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t="11357" r="25471" b="7062"/>
          <a:stretch/>
        </p:blipFill>
        <p:spPr bwMode="auto">
          <a:xfrm>
            <a:off x="7251931" y="226957"/>
            <a:ext cx="1368152" cy="17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4715" y="2086857"/>
                <a:ext cx="512448" cy="369332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15" y="2086857"/>
                <a:ext cx="51244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3933" t="-107576" r="-85393" b="-165152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1420939" y="2456189"/>
            <a:ext cx="630781" cy="12608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1157" y="5977749"/>
            <a:ext cx="2674640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Ramsey interferometer:</a:t>
            </a:r>
            <a:br>
              <a:rPr lang="de-CH" dirty="0" smtClean="0"/>
            </a:br>
            <a:r>
              <a:rPr lang="de-CH" dirty="0" smtClean="0"/>
              <a:t>apply single atom pulses</a:t>
            </a: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1788477" y="4305163"/>
            <a:ext cx="523754" cy="167258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89195" y="6481228"/>
            <a:ext cx="503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Advanced information: Nobelprize 2012, S. Haroche</a:t>
            </a:r>
            <a:endParaRPr lang="de-CH" dirty="0"/>
          </a:p>
        </p:txBody>
      </p:sp>
      <p:cxnSp>
        <p:nvCxnSpPr>
          <p:cNvPr id="14" name="Straight Arrow Connector 13"/>
          <p:cNvCxnSpPr>
            <a:stCxn id="11" idx="0"/>
          </p:cNvCxnSpPr>
          <p:nvPr/>
        </p:nvCxnSpPr>
        <p:spPr>
          <a:xfrm flipV="1">
            <a:off x="1788477" y="4551627"/>
            <a:ext cx="4145632" cy="142612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34827" y="2881072"/>
                <a:ext cx="1368152" cy="40498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CH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de-CH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CH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827" y="2881072"/>
                <a:ext cx="1368152" cy="404983"/>
              </a:xfrm>
              <a:prstGeom prst="rect">
                <a:avLst/>
              </a:prstGeom>
              <a:blipFill rotWithShape="0">
                <a:blip r:embed="rId5"/>
                <a:stretch>
                  <a:fillRect l="-20435" t="-142254" r="-31739" b="-212676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131840" y="3286055"/>
            <a:ext cx="687063" cy="49790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88433" y="5734420"/>
            <a:ext cx="2674640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(off) resonant interaction with cavity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225775" y="4305163"/>
            <a:ext cx="364482" cy="141070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45756" y="2424183"/>
            <a:ext cx="1201620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detection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 flipH="1">
            <a:off x="7494152" y="2793515"/>
            <a:ext cx="252414" cy="10880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31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2399003"/>
            <a:ext cx="55245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Detection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de-CH" dirty="0" smtClean="0"/>
              <a:t>Ramped field ionization: n</a:t>
            </a:r>
            <a:r>
              <a:rPr lang="de-CH" baseline="30000" dirty="0" smtClean="0"/>
              <a:t>-4</a:t>
            </a:r>
          </a:p>
          <a:p>
            <a:r>
              <a:rPr lang="de-CH" dirty="0" smtClean="0"/>
              <a:t>Detecetion efficiency &gt; 50%</a:t>
            </a:r>
            <a:endParaRPr lang="de-CH" dirty="0"/>
          </a:p>
        </p:txBody>
      </p:sp>
      <p:sp>
        <p:nvSpPr>
          <p:cNvPr id="4" name="TextBox 3"/>
          <p:cNvSpPr txBox="1"/>
          <p:nvPr/>
        </p:nvSpPr>
        <p:spPr>
          <a:xfrm>
            <a:off x="4487249" y="6488668"/>
            <a:ext cx="462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From lecture note: S. Haroche: quantumlah.org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70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Rabi oscillations</a:t>
            </a:r>
            <a:endParaRPr lang="de-CH" dirty="0"/>
          </a:p>
        </p:txBody>
      </p:sp>
      <p:pic>
        <p:nvPicPr>
          <p:cNvPr id="259074" name="Picture 2" descr="http://scienceblogs.de/hier-wohnen-drachen/files/2012/10/haroch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" y="1411958"/>
            <a:ext cx="7883045" cy="44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6" name="Picture 4" descr="http://www2.cnrs.fr/sites/en/image/img_9334_star_h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t="11357" r="25471" b="7062"/>
          <a:stretch/>
        </p:blipFill>
        <p:spPr bwMode="auto">
          <a:xfrm>
            <a:off x="7251931" y="226957"/>
            <a:ext cx="1368152" cy="17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4715" y="2086857"/>
                <a:ext cx="512448" cy="369332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15" y="2086857"/>
                <a:ext cx="51244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3933" t="-107576" r="-85393" b="-165152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1420939" y="2456189"/>
            <a:ext cx="630781" cy="12608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89195" y="6481228"/>
            <a:ext cx="503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Advanced information: Nobelprize 2012, S. Haroche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34827" y="2881072"/>
                <a:ext cx="429061" cy="369332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827" y="2881072"/>
                <a:ext cx="42906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9737" t="-109231" r="-110526" b="-169231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131842" y="3250404"/>
            <a:ext cx="217516" cy="53355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88433" y="5734420"/>
            <a:ext cx="2674640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resonant interaction with cavity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225775" y="4305163"/>
            <a:ext cx="364482" cy="141070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63073" y="2424183"/>
                <a:ext cx="1684303" cy="369332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CH" dirty="0" smtClean="0"/>
                  <a:t>Detection: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begChr m:val="|"/>
                        <m:endChr m:val=""/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endParaRPr lang="de-CH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073" y="2424183"/>
                <a:ext cx="168430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35" t="-109231" r="-25623" b="-169231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34" idx="2"/>
          </p:cNvCxnSpPr>
          <p:nvPr/>
        </p:nvCxnSpPr>
        <p:spPr>
          <a:xfrm flipH="1">
            <a:off x="7494153" y="2793515"/>
            <a:ext cx="11072" cy="10880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61293" y="2981319"/>
                <a:ext cx="1576953" cy="369332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r>
                  <a:rPr lang="de-CH" dirty="0" smtClean="0"/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b="0" i="0" smtClean="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begChr m:val="|"/>
                        <m:endChr m:val=""/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293" y="2981319"/>
                <a:ext cx="157695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742" t="-107576" r="-28409" b="-165152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4644694" y="3317219"/>
            <a:ext cx="431362" cy="66565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31" grpId="0" animBg="1"/>
      <p:bldP spid="3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CH" dirty="0" smtClean="0"/>
              <a:t>Rabi oscillations – change velocity</a:t>
            </a:r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438275"/>
            <a:ext cx="5905500" cy="541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1093055"/>
            <a:ext cx="2129408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Rydberg population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59632" y="1937538"/>
            <a:ext cx="720080" cy="34326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5104" y="1093055"/>
            <a:ext cx="1975048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Fourier Transform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1093055"/>
            <a:ext cx="1975048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Cavity population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928" y="1568206"/>
            <a:ext cx="1424744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Vacuum field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59632" y="3238163"/>
            <a:ext cx="648072" cy="2010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2029" y="2914998"/>
            <a:ext cx="1117603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Coherent states</a:t>
            </a: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1259632" y="3238164"/>
            <a:ext cx="400236" cy="97745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53589" y="3220122"/>
            <a:ext cx="406279" cy="258514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48264" y="124070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PRL </a:t>
            </a:r>
            <a:r>
              <a:rPr lang="de-CH" b="1" dirty="0" smtClean="0"/>
              <a:t>76</a:t>
            </a:r>
            <a:r>
              <a:rPr lang="de-CH" dirty="0" smtClean="0"/>
              <a:t>, 1800 (1996)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26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next step: Quantum feedback</a:t>
            </a:r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441520"/>
            <a:ext cx="8349651" cy="4435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2392" y="6028111"/>
            <a:ext cx="2160240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Feedback calculation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36096" y="5610400"/>
            <a:ext cx="316570" cy="41343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6052646"/>
            <a:ext cx="2160240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Injects single photons into cavity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78056" y="4221088"/>
            <a:ext cx="1008112" cy="183155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07012" y="6514311"/>
            <a:ext cx="254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Nature </a:t>
            </a:r>
            <a:r>
              <a:rPr lang="de-CH" b="1" dirty="0" smtClean="0"/>
              <a:t>477</a:t>
            </a:r>
            <a:r>
              <a:rPr lang="de-CH" dirty="0" smtClean="0"/>
              <a:t>, 73-77 (2011)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74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next step: Quantum feedback</a:t>
            </a:r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441520"/>
            <a:ext cx="8349651" cy="4435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2392" y="6028111"/>
            <a:ext cx="2160240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Feedback calculation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36096" y="5610400"/>
            <a:ext cx="316570" cy="41343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6052646"/>
            <a:ext cx="2160240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Injects single photons into cavity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78056" y="4221088"/>
            <a:ext cx="1008112" cy="183155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07012" y="6514311"/>
            <a:ext cx="254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Nature </a:t>
            </a:r>
            <a:r>
              <a:rPr lang="de-CH" b="1" dirty="0" smtClean="0"/>
              <a:t>477</a:t>
            </a:r>
            <a:r>
              <a:rPr lang="de-CH" dirty="0" smtClean="0"/>
              <a:t>, 73-77 (2011)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18417" y="2210323"/>
                <a:ext cx="1368152" cy="40498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CH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de-CH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CH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17" y="2210323"/>
                <a:ext cx="1368152" cy="404983"/>
              </a:xfrm>
              <a:prstGeom prst="rect">
                <a:avLst/>
              </a:prstGeom>
              <a:blipFill rotWithShape="0">
                <a:blip r:embed="rId3"/>
                <a:stretch>
                  <a:fillRect l="-20961" t="-142254" r="-22707" b="-212676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3615430" y="2615306"/>
            <a:ext cx="687063" cy="49790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2160" y="1211340"/>
            <a:ext cx="2674640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offresonant interaction with cavity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709365" y="1647818"/>
            <a:ext cx="1302795" cy="198659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03108" y="2479547"/>
            <a:ext cx="1948130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Detect atomstate</a:t>
            </a:r>
          </a:p>
          <a:p>
            <a:r>
              <a:rPr lang="de-CH" dirty="0"/>
              <a:t>-</a:t>
            </a:r>
            <a:r>
              <a:rPr lang="de-CH" dirty="0" smtClean="0"/>
              <a:t>&gt;Infer phase shift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94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next step: Quantum feedback</a:t>
            </a:r>
            <a:endParaRPr lang="de-CH" dirty="0"/>
          </a:p>
        </p:txBody>
      </p:sp>
      <p:sp>
        <p:nvSpPr>
          <p:cNvPr id="16" name="TextBox 15"/>
          <p:cNvSpPr txBox="1"/>
          <p:nvPr/>
        </p:nvSpPr>
        <p:spPr>
          <a:xfrm>
            <a:off x="6607012" y="6514311"/>
            <a:ext cx="254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Nature </a:t>
            </a:r>
            <a:r>
              <a:rPr lang="de-CH" b="1" dirty="0" smtClean="0"/>
              <a:t>477</a:t>
            </a:r>
            <a:r>
              <a:rPr lang="de-CH" dirty="0" smtClean="0"/>
              <a:t>, 73-77 (2011)</a:t>
            </a:r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9" y="1186730"/>
            <a:ext cx="5184576" cy="54847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40968" y="1556792"/>
            <a:ext cx="2232248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Atom state detection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45015" y="2204864"/>
            <a:ext cx="2232248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Mathematic distance to target state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40968" y="3200902"/>
            <a:ext cx="2232248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Applied power to </a:t>
            </a:r>
          </a:p>
          <a:p>
            <a:r>
              <a:rPr lang="de-CH" dirty="0"/>
              <a:t>f</a:t>
            </a:r>
            <a:r>
              <a:rPr lang="de-CH" dirty="0" smtClean="0"/>
              <a:t>eedback antenna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0968" y="3967896"/>
            <a:ext cx="2232248" cy="14773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Probability photon state: </a:t>
            </a:r>
          </a:p>
          <a:p>
            <a:r>
              <a:rPr lang="de-CH" dirty="0" smtClean="0"/>
              <a:t>g =target</a:t>
            </a:r>
          </a:p>
          <a:p>
            <a:r>
              <a:rPr lang="de-CH" dirty="0" smtClean="0"/>
              <a:t>r= too few</a:t>
            </a:r>
          </a:p>
          <a:p>
            <a:r>
              <a:rPr lang="de-CH" dirty="0" smtClean="0"/>
              <a:t>b=too many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40968" y="5682659"/>
            <a:ext cx="2232248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Calculated density matrix</a:t>
            </a:r>
          </a:p>
        </p:txBody>
      </p:sp>
    </p:spTree>
    <p:extLst>
      <p:ext uri="{BB962C8B-B14F-4D97-AF65-F5344CB8AC3E}">
        <p14:creationId xmlns:p14="http://schemas.microsoft.com/office/powerpoint/2010/main" val="9239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1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ETH physics Rydberg experiment</a:t>
            </a:r>
            <a:endParaRPr lang="de-CH" dirty="0"/>
          </a:p>
        </p:txBody>
      </p:sp>
      <p:sp>
        <p:nvSpPr>
          <p:cNvPr id="109570" name="AutoShape 2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2" name="AutoShape 4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4" name="AutoShape 6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6" name="AutoShape 8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8" name="AutoShape 10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80" name="AutoShape 12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9581" name="Picture 13"/>
          <p:cNvPicPr>
            <a:picLocks noChangeAspect="1" noChangeArrowheads="1"/>
          </p:cNvPicPr>
          <p:nvPr/>
        </p:nvPicPr>
        <p:blipFill>
          <a:blip r:embed="rId3" cstate="print"/>
          <a:srcRect l="50421" t="12270" b="7259"/>
          <a:stretch>
            <a:fillRect/>
          </a:stretch>
        </p:blipFill>
        <p:spPr bwMode="auto">
          <a:xfrm>
            <a:off x="1043608" y="1196752"/>
            <a:ext cx="694521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15" idx="4"/>
          </p:cNvCxnSpPr>
          <p:nvPr/>
        </p:nvCxnSpPr>
        <p:spPr>
          <a:xfrm flipH="1">
            <a:off x="1331640" y="3933056"/>
            <a:ext cx="432048" cy="2016224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187624" y="2852936"/>
            <a:ext cx="115212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Box 16"/>
          <p:cNvSpPr txBox="1"/>
          <p:nvPr/>
        </p:nvSpPr>
        <p:spPr>
          <a:xfrm>
            <a:off x="395536" y="5949280"/>
            <a:ext cx="572753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/>
              <a:t>Creation of a cold supersonic beam of Helium.</a:t>
            </a:r>
          </a:p>
          <a:p>
            <a:r>
              <a:rPr lang="de-CH" dirty="0" smtClean="0"/>
              <a:t>Speed: 1700m/s, pulsed: 25Hz, temperature atoms=100mK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ETH physics Rydberg experiment</a:t>
            </a:r>
            <a:endParaRPr lang="de-CH" dirty="0"/>
          </a:p>
        </p:txBody>
      </p:sp>
      <p:sp>
        <p:nvSpPr>
          <p:cNvPr id="109570" name="AutoShape 2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2" name="AutoShape 4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4" name="AutoShape 6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6" name="AutoShape 8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8" name="AutoShape 10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80" name="AutoShape 12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9581" name="Picture 13"/>
          <p:cNvPicPr>
            <a:picLocks noChangeAspect="1" noChangeArrowheads="1"/>
          </p:cNvPicPr>
          <p:nvPr/>
        </p:nvPicPr>
        <p:blipFill>
          <a:blip r:embed="rId3" cstate="print"/>
          <a:srcRect l="50421" t="12270" b="7259"/>
          <a:stretch>
            <a:fillRect/>
          </a:stretch>
        </p:blipFill>
        <p:spPr bwMode="auto">
          <a:xfrm>
            <a:off x="1043608" y="1196752"/>
            <a:ext cx="694521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15" idx="4"/>
          </p:cNvCxnSpPr>
          <p:nvPr/>
        </p:nvCxnSpPr>
        <p:spPr>
          <a:xfrm flipH="1">
            <a:off x="1187624" y="3933056"/>
            <a:ext cx="1512168" cy="2016224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123728" y="2852936"/>
            <a:ext cx="115212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Box 16"/>
          <p:cNvSpPr txBox="1"/>
          <p:nvPr/>
        </p:nvSpPr>
        <p:spPr>
          <a:xfrm>
            <a:off x="395536" y="5949280"/>
            <a:ext cx="859940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/>
              <a:t>Excite electrons to the 2s-state, (to overcome very strong binding energy in the xuv range)</a:t>
            </a:r>
          </a:p>
          <a:p>
            <a:r>
              <a:rPr lang="de-CH" dirty="0" smtClean="0"/>
              <a:t>by means of a discharge – like a lightning.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Part 2- Rydberg atoms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Typical Experiments: </a:t>
            </a:r>
          </a:p>
          <a:p>
            <a:pPr lvl="1"/>
            <a:r>
              <a:rPr lang="de-CH" dirty="0" smtClean="0"/>
              <a:t>Beam experiments</a:t>
            </a:r>
          </a:p>
          <a:p>
            <a:pPr lvl="1"/>
            <a:r>
              <a:rPr lang="de-CH" dirty="0" smtClean="0"/>
              <a:t>(ultra) cold atoms</a:t>
            </a:r>
          </a:p>
          <a:p>
            <a:pPr lvl="1"/>
            <a:r>
              <a:rPr lang="de-CH" dirty="0" smtClean="0"/>
              <a:t>Vapor cells</a:t>
            </a:r>
          </a:p>
        </p:txBody>
      </p:sp>
      <p:pic>
        <p:nvPicPr>
          <p:cNvPr id="111618" name="Picture 2" descr="Geometry of super at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672408" cy="2754306"/>
          </a:xfrm>
          <a:prstGeom prst="rect">
            <a:avLst/>
          </a:prstGeom>
          <a:noFill/>
        </p:spPr>
      </p:pic>
      <p:sp>
        <p:nvSpPr>
          <p:cNvPr id="111622" name="AutoShape 6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1624" name="AutoShape 8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1626" name="AutoShape 10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11628" name="Picture 12" descr="http://www.pi5.uni-stuttgart.de/de/research/miccell/motiv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40768"/>
            <a:ext cx="3445007" cy="2655616"/>
          </a:xfrm>
          <a:prstGeom prst="rect">
            <a:avLst/>
          </a:prstGeom>
          <a:noFill/>
        </p:spPr>
      </p:pic>
      <p:pic>
        <p:nvPicPr>
          <p:cNvPr id="111620" name="Picture 4" descr="http://www.researchgate.net/publication/221687264_Driving_Rydberg-Rydberg_transitions_from_a_coplanar_microwave_waveguide/fulltexts/79e415090bffd13dd9.pdf/images/1.png"/>
          <p:cNvPicPr>
            <a:picLocks noChangeAspect="1" noChangeArrowheads="1"/>
          </p:cNvPicPr>
          <p:nvPr/>
        </p:nvPicPr>
        <p:blipFill>
          <a:blip r:embed="rId5" cstate="print"/>
          <a:srcRect l="55689" t="33145" r="12111" b="49564"/>
          <a:stretch>
            <a:fillRect/>
          </a:stretch>
        </p:blipFill>
        <p:spPr bwMode="auto">
          <a:xfrm>
            <a:off x="4499992" y="3717032"/>
            <a:ext cx="424847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ETH physics Rydberg experiment</a:t>
            </a:r>
            <a:endParaRPr lang="de-CH" dirty="0"/>
          </a:p>
        </p:txBody>
      </p:sp>
      <p:sp>
        <p:nvSpPr>
          <p:cNvPr id="109570" name="AutoShape 2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2" name="AutoShape 4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4" name="AutoShape 6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6" name="AutoShape 8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8" name="AutoShape 10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80" name="AutoShape 12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9581" name="Picture 13"/>
          <p:cNvPicPr>
            <a:picLocks noChangeAspect="1" noChangeArrowheads="1"/>
          </p:cNvPicPr>
          <p:nvPr/>
        </p:nvPicPr>
        <p:blipFill>
          <a:blip r:embed="rId3" cstate="print"/>
          <a:srcRect l="50421" t="12270" b="7259"/>
          <a:stretch>
            <a:fillRect/>
          </a:stretch>
        </p:blipFill>
        <p:spPr bwMode="auto">
          <a:xfrm>
            <a:off x="1043608" y="1196752"/>
            <a:ext cx="694521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15" idx="4"/>
          </p:cNvCxnSpPr>
          <p:nvPr/>
        </p:nvCxnSpPr>
        <p:spPr>
          <a:xfrm flipH="1">
            <a:off x="2483768" y="3933056"/>
            <a:ext cx="1656184" cy="2016224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419872" y="2852936"/>
            <a:ext cx="144016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Box 16"/>
          <p:cNvSpPr txBox="1"/>
          <p:nvPr/>
        </p:nvSpPr>
        <p:spPr>
          <a:xfrm>
            <a:off x="395536" y="5949280"/>
            <a:ext cx="70977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/>
              <a:t>Actual experiment consists of 5 electrodes. Between the first 2 the atoms </a:t>
            </a:r>
          </a:p>
          <a:p>
            <a:r>
              <a:rPr lang="de-CH" dirty="0" smtClean="0"/>
              <a:t>get excited to Rydberg states up to n=inf with a dye laser.</a:t>
            </a:r>
            <a:endParaRPr lang="de-CH" dirty="0"/>
          </a:p>
        </p:txBody>
      </p:sp>
      <p:sp>
        <p:nvSpPr>
          <p:cNvPr id="14" name="Rectangle 13"/>
          <p:cNvSpPr/>
          <p:nvPr/>
        </p:nvSpPr>
        <p:spPr>
          <a:xfrm>
            <a:off x="3549374" y="2852936"/>
            <a:ext cx="216024" cy="1080120"/>
          </a:xfrm>
          <a:prstGeom prst="rect">
            <a:avLst/>
          </a:prstGeom>
          <a:solidFill>
            <a:srgbClr val="FF0D0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Q:\Labphotos\131023_RydbergLab\12904_la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048"/>
            <a:ext cx="9145214" cy="6093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de-CH" dirty="0" smtClean="0"/>
              <a:t>Dye/Yag laser system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Q:\Labphotos\131023_RydbergLab\12904_la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048"/>
            <a:ext cx="9145214" cy="6093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de-CH" dirty="0" smtClean="0"/>
              <a:t>Dye/Yag laser system</a:t>
            </a:r>
            <a:endParaRPr lang="de-CH" dirty="0"/>
          </a:p>
        </p:txBody>
      </p:sp>
      <p:cxnSp>
        <p:nvCxnSpPr>
          <p:cNvPr id="14" name="Straight Arrow Connector 13"/>
          <p:cNvCxnSpPr>
            <a:endCxn id="15" idx="3"/>
          </p:cNvCxnSpPr>
          <p:nvPr/>
        </p:nvCxnSpPr>
        <p:spPr>
          <a:xfrm flipH="1">
            <a:off x="1547664" y="4365104"/>
            <a:ext cx="1152128" cy="805354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520" y="4985792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Experiment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Q:\Labphotos\131023_RydbergLab\12904_la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048"/>
            <a:ext cx="9145214" cy="6093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de-CH" dirty="0" smtClean="0"/>
              <a:t>Dye/Yag laser system</a:t>
            </a:r>
            <a:endParaRPr lang="de-CH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60232" y="3284984"/>
            <a:ext cx="864096" cy="2664296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1720" y="5949280"/>
            <a:ext cx="662982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/>
              <a:t>Nd:Yag laser (600 mJ/pp, 10 ns pulse length, Power -&gt; 10ns of MW!!)</a:t>
            </a:r>
          </a:p>
          <a:p>
            <a:r>
              <a:rPr lang="de-CH" dirty="0" smtClean="0"/>
              <a:t>Provides energy for dye laser</a:t>
            </a:r>
            <a:endParaRPr lang="de-CH" dirty="0"/>
          </a:p>
        </p:txBody>
      </p:sp>
      <p:cxnSp>
        <p:nvCxnSpPr>
          <p:cNvPr id="14" name="Straight Arrow Connector 13"/>
          <p:cNvCxnSpPr>
            <a:endCxn id="15" idx="3"/>
          </p:cNvCxnSpPr>
          <p:nvPr/>
        </p:nvCxnSpPr>
        <p:spPr>
          <a:xfrm flipH="1">
            <a:off x="1547664" y="4365104"/>
            <a:ext cx="1152128" cy="805354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520" y="4985792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Experiment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Q:\Labphotos\131023_RydbergLab\12904_la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048"/>
            <a:ext cx="9145214" cy="6093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de-CH" dirty="0" smtClean="0"/>
              <a:t>Dye/Yag laser system</a:t>
            </a:r>
            <a:endParaRPr lang="de-CH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60232" y="3284984"/>
            <a:ext cx="864096" cy="2664296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1720" y="5949280"/>
            <a:ext cx="662982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/>
              <a:t>Nd:Yag laser (600 mJ/pp, 10 ns pulse length, Power -&gt; 10ns of MW!!)</a:t>
            </a:r>
          </a:p>
          <a:p>
            <a:r>
              <a:rPr lang="de-CH" dirty="0" smtClean="0"/>
              <a:t>Provides energy for dye laser</a:t>
            </a:r>
            <a:endParaRPr lang="de-CH" dirty="0"/>
          </a:p>
        </p:txBody>
      </p:sp>
      <p:cxnSp>
        <p:nvCxnSpPr>
          <p:cNvPr id="10" name="Straight Arrow Connector 9"/>
          <p:cNvCxnSpPr>
            <a:endCxn id="11" idx="2"/>
          </p:cNvCxnSpPr>
          <p:nvPr/>
        </p:nvCxnSpPr>
        <p:spPr>
          <a:xfrm flipV="1">
            <a:off x="4932040" y="2480122"/>
            <a:ext cx="897046" cy="948878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172" y="1556792"/>
            <a:ext cx="662982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Dye laser with DCM dye: Dye is excited by Yag and fluoresces. A cavity creates light with 624 nm wavelength. This is then frequency doubled to 312 nm.</a:t>
            </a:r>
            <a:endParaRPr lang="de-CH" dirty="0"/>
          </a:p>
        </p:txBody>
      </p:sp>
      <p:cxnSp>
        <p:nvCxnSpPr>
          <p:cNvPr id="14" name="Straight Arrow Connector 13"/>
          <p:cNvCxnSpPr>
            <a:endCxn id="15" idx="3"/>
          </p:cNvCxnSpPr>
          <p:nvPr/>
        </p:nvCxnSpPr>
        <p:spPr>
          <a:xfrm flipH="1">
            <a:off x="1547664" y="4365104"/>
            <a:ext cx="1152128" cy="805354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520" y="4985792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Experiment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R:\Photos\2012-03-Wallraff\11249_QUDEV_Ryd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04664"/>
            <a:ext cx="9144001" cy="6093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754760" cy="11430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de-CH" dirty="0" smtClean="0"/>
              <a:t>Dye laser</a:t>
            </a:r>
            <a:endParaRPr lang="de-CH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979712" y="2348880"/>
            <a:ext cx="2448272" cy="1008112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3608" y="1988840"/>
            <a:ext cx="19442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Nd:Yag pump laser</a:t>
            </a:r>
            <a:endParaRPr lang="de-CH" dirty="0"/>
          </a:p>
        </p:txBody>
      </p:sp>
      <p:cxnSp>
        <p:nvCxnSpPr>
          <p:cNvPr id="11" name="Straight Arrow Connector 10"/>
          <p:cNvCxnSpPr>
            <a:endCxn id="12" idx="2"/>
          </p:cNvCxnSpPr>
          <p:nvPr/>
        </p:nvCxnSpPr>
        <p:spPr>
          <a:xfrm flipH="1" flipV="1">
            <a:off x="3311860" y="4734436"/>
            <a:ext cx="2484276" cy="1286852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1800" y="436510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DCM dye</a:t>
            </a:r>
            <a:endParaRPr lang="de-CH" dirty="0"/>
          </a:p>
        </p:txBody>
      </p:sp>
      <p:sp>
        <p:nvSpPr>
          <p:cNvPr id="15" name="TextBox 14"/>
          <p:cNvSpPr txBox="1"/>
          <p:nvPr/>
        </p:nvSpPr>
        <p:spPr>
          <a:xfrm>
            <a:off x="5220072" y="1916832"/>
            <a:ext cx="93610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cuvette</a:t>
            </a:r>
            <a:endParaRPr lang="de-CH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652120" y="2276872"/>
            <a:ext cx="2016224" cy="792088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96336" y="3573016"/>
            <a:ext cx="136815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Frequency doubling</a:t>
            </a:r>
            <a:endParaRPr lang="de-CH" dirty="0"/>
          </a:p>
        </p:txBody>
      </p:sp>
      <p:cxnSp>
        <p:nvCxnSpPr>
          <p:cNvPr id="19" name="Straight Arrow Connector 18"/>
          <p:cNvCxnSpPr>
            <a:endCxn id="18" idx="0"/>
          </p:cNvCxnSpPr>
          <p:nvPr/>
        </p:nvCxnSpPr>
        <p:spPr>
          <a:xfrm>
            <a:off x="8172400" y="1484784"/>
            <a:ext cx="108012" cy="2088232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ETH physics Rydberg experiment</a:t>
            </a:r>
            <a:endParaRPr lang="de-CH" dirty="0"/>
          </a:p>
        </p:txBody>
      </p:sp>
      <p:sp>
        <p:nvSpPr>
          <p:cNvPr id="109570" name="AutoShape 2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2" name="AutoShape 4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4" name="AutoShape 6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6" name="AutoShape 8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78" name="AutoShape 10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9580" name="AutoShape 12" descr="data:image/jpeg;base64,/9j/4AAQSkZJRgABAQAAAQABAAD/2wCEAAkGBxQSEhQUEhQWFhQUGBQVFBQWGRoXGBQVFRUWFhQUFhQYHyghGB0lHBQYITEhJSkrLi4uFx8zODMsNygtLiwBCgoKDg0OGhAQGCwfHCQsLCwsLC4sLCwsLC0sLywrLSw3LCwsLC4sLiwsLC4sNywsNy0sLCwsLCwsLCwxLC8vLP/AABEIAMUBAAMBIgACEQEDEQH/xAAbAAABBQEBAAAAAAAAAAAAAAAAAQMEBQYCB//EAE0QAAIBAgMFAggJCgUCBgMAAAECAwARBBIhBRMxQVEGYRQiMlNxgZGhFRZCUmOSorHiI2Jyc4KjssHR8CQzVLPCNINEdJPS4fFDZLT/xAAZAQEBAQEBAQAAAAAAAAAAAAAAAQIEAwX/xAAqEQEBAAICAQIEBgMBAAAAAAAAAQIREiEDMUFRYXHwEyIygcHRobHxBP/aAAwDAQACEQMRAD8A8eVRYadKXKOlC8B6BS1UJlHSjKOlLRQJlHSjKOlLRQJlHSrnZez40RcRiFDISdzBwM5U2LOR5MQOhPFiCBwJpNj7PXKcROPyCNlCXs2IkAB3S9FFwWbkDYamuMdi3mdnc3Y9NAqjRUUfJUDQDkBUtVxjJjK5dgtzawVQqqBoqqo0AA0pjdjoPZV/sDszLjIZngBeSJ4VEd0UFZBLmYu7ALbdjnrmp49kZjFBkR2xEs2JgMFgMhw4Uk5iQOZuSbacagzW7HQeyjdjoPZV+nY7HGVoRh23iosjDPEFCMbK+9L5CCdBZuVO4nslMsKNlbe3xW+jbKohXDFQzs7EC3jdelr3qDN7sdB7KN2Og9lXmJ7J42OLfPh2Efia5oyw3hAjvGrF1uSLXUcRUvG9isVDEjSROJpcQsEcIKNmDRO+bMjGxBSxU2te5tVGY3Y6D2UbsdB7KsdsbGnwrKuIjMbMMy+MjhgDYkPGzKddOOlWDdi8eHWM4c52VnA3kPkoVDMzZ7IPHW2Yi99L0Ge3Y6D2UbsdB7KvsL2Px0jSKmGYtC2SQFo1yuRmCjMwzmxBst9CDzoj7LYl2SOOF2lInLqWiCjcTNE5EmewAK2JYi54XFjQUO7HQeyjdjoPZWih7EbQdnRcK2aMqrgvEuUuMyC7OAbjgQSKopoijMrAhlJVlPEMpswPoIoGt2Og9lG7HQeyuqKg53Y6D2UbsdB7K6ooLSSBcYPFULi1B0AAXFBddANFmA9T268c9lHSpwNtQbEagjQgjgQRwNWeNjGLQyKLYmNS0w/1CL5UygcJFGrD5Quw1BFalGeyjpRlHSloqoTKOlGUdKWigTKOlcyKLH0H7q7rmXgfQfuoFXgPQKWkXgPQKWgKKKKAqXsrAGeQJfKoDPI51EcSC7uRzsOA5kgc6iE1oJYTh4Vgt+WnySSgeUIzYwQd5P8AmEfnIOVQMbUxolYZFyRRjJDHxyRjr1Ym7MeZJqbsHszPi1kkTKkMQJknlbJGthfLm5k9BVzhuzEOCCzbVaxIzR4CPWaUcjIwNolv6+/lVR2j7Ty4uyECLDp/lYaPSOMDuAGY/nH3VFd7DxWG8GxOHxMksYmfDsrxIJLCHelrqWF/LFu+x5VpsV24w0twwlRZDjUcqAXjjnjiSOQa2ZvyVyNOJ1rzqig28u3cG+F8ALzCFY4QuJ3YZmkjmklYHD59E/K2AzaZafxfazCvhmwl5zDJ4RmeT8pKr/k2w0pcm7eNGbpewDc7VgaKD0lO2GCijk3C2LeDGOIYdUKmGWKV1lxOctLfdmxsAL89KZ2d2twmEYGFppc+LlxEm8jVSiTwSxEICzBmUuDc6NrXnlFBoO1W1VmWKOOZpUj3hucPFhlUuRoscXHQC5J48KuV7VQnFY9szJHjBDklMMc5QwhbB4JNGBsRxuNDWGooPVtlxHae6bNOyYXFo6zLHCpdRHEMskaOogtuxZ7EZepql2l2iw0qz4Z2kWOU4oNNGofKTtCTExEJcbxGVgDqONYSkoNztrtXh5Io4Yt7lhlwWVnABkjw6vmdgDo2Z9F6AVlNvYpZsViJUvklmmkW4scskjMtxyNiKg0UBRRRUBRRRQFO4ado3V0Yq6EMrDkR/fCmqKCVtzCrZcREoWKYkFBwhmUAyRD803zr3G3yTVTV5sjEIC8U19zMArkcY2BvFMO9CTpzBYc6qcbhWikeOQWeNirAai4PI8xzHca1AzRRRVQVzLwPoP3V1XMvA+g/dQKvAegUtIvAegUtAUUUUFn2ew6tLnkF4oFM0o+cFICR/tyMi/tGt7P2qwcGFV8JaTaZuZMXJCbgyG8hjL6AjQLobAVio13WEUcGxLmRuu5hJSMHuMhkP7C1ArNU7isS8rs8jM7sbs7EszHqSa5hjLMqqLsxVVHVmICjXqSK4qbsT/qcP+vg/wB1KgsNodjsdBG0k2GZUTy2zxtl1tchHJAvztVFXpe0p4jLtcYTDJHjVbEbxmZ5BPhhKfCCsbHKH0BItaxNq7wuzcIHhcRwt8IyGaCNgMsaJh2ZYfzAcUcluBC24aVR5/HsiZot8IyYsrvnutsqOI3a176MwHDnUGvYcPhsUMKqthIlxPgmLPgwiQIW8KhK3gHiZiLHLzPLW1NYHZEPjlsIGxoiwhnw0EMEu6ZzJnK4eVhGlwI82XVc3LjQeR0V6i2GwqnDJ4NFHFPjp4pN6sTyIiZSsO+UsFXeHL4raA2vxqh7Z4GWPB4V8ThYsNiHmxIYRRpHmRViyXVNNCWA6jXnegxopzE4do3ZJFKuhKsp4qRxB769V2XsBY8CZZIoWyYeOeORcNGEDhkdScS5Lyta4YeTodBpd3auzJXxMrR4OCaRscVn3kMZy4Mi8cmtsqt+UJlGpKjWg8gor06JMMk0MMeGw8kDwbRlzvErO+4lxZgO98qwEKi99QdeVsh2sCsMHKI442mwqSSCJBGhfeSLmCLoCQo4dKCgoooqAooooCrDaGDa6FI2sYcO11U2JaFCx0HEkknvqvq5lnndc0LTGKGHDiQozhYyI0Q3sbDx7jvoK3wSTzb/AFW/pR4JJ5t/qt/Su/hObz0v/qP/AFpfhObz0v8A6j/1oOmwxXDuzIQd9AqllINjHiiwBPIlVv6BS7YG9gin+WlsNN1JUE4eQ9boChJ8yOtEmOZ4HWSR2bewsoZmbxVjxKuRfhq6e0dKd2Gu8MmHPDEIUXumXx4D9dcvoc1YKCikBpa0grmXgfQfurquZeB9B+6gVeA9ApafTAuQNOQ+6uvAJPm0EagAnQak6AdSeAqT4BJ82rLs1s5jioSy+Kj7xteUQMp/goO+0NhOY1N1gVIF/wC0oVz63zt+1VbU1sDK5LEXJJLG/Ek3J9tcHZ8nT3158oqLSg1J8AfpR8Hv099NwRw5ve5v1vqb8bmpm1dqPiGRnCKI0WONI1yJGi3ICrfTUknvNN+AP099HgD9PfTcDO+bjmb2mkErA3DEE87m/tp/wB+g9tHgD9B7au4LqLYrphY8dh5EnWJr4iIrm8Ge/i7yN7hkYWubW+8V+2duy4kIrrGiR5iscSZEDPbM1rkknKBx5CpXZzG4jBzbyIAgjLLE2qTRnyo3XmOh5VZdqey65Ri8CCcLJ5UZPj4WQ8YnHzeh/wDi7cGS3rWtmNulzb0Wpd83zm1FjqdR0PdTvgL9KPAZPm03AwHPU6aDXgDxA7tT7aQn3cO6pHgMnSjwF+lTcEaipY2dIeVB2fJ099OUESipXgD9PfR4A/T303BFq97NKTHjhcDNhioBdVzP4Rh2AAYi5yo59Rqs8Afp76Pg9+g9tNwWHZvCiRMaLKW8Ffd5yos++hCkM9grWJA15mtU+Cg3mIYJhHXNszdEtERkYKuLsua1rC504kmsVFBMqui6LIFDjQ5grB1FyLjxlB0twpr4OfoKvKC+7YYKJERolhW2IxsZ3TISYVaLwVmCsS1xvPGPHnyrNRSlGVl8pSrKejKQVPtAqQNnPyFKdnSD5PvqcoG+02HCYlyosktp4/1cw3i29BJX9mqutDtrCSPBhXtcosuHY9BGwkjHf4sx9lU/gEnza2iNXMvA+g/dUvwCT5tcT4JwrEjQAk+yqJ0WDkyjXkOvSu/ApOv31r8Ds8btD1VfuFP/AAfUTbE+BSdT76t+z+DdRiZGuQmHkA6h5XjjBH7LvV+MBVhs/B2jm790p+sT/wAamV1FjDJG/LNXS4d76h7d3Gtn4DrwqM+FlZyqJYC/jHQH0Gua510eHGXLdsmviyTQte2Y29P3094I3It6c2lWm08Bu7FrZuLWPA6WIHSncNgw6q2huTckkAqL6266Vm5134+LwzHlZvd6+/2UZwb9WPfQcI/ItbryvWmw2HYRMxtcaWJFgAevXWnsNGpVABYsNAR04mrM658/Djjvj33+863f+shuGB1JHupyPZ8rcCfXWun2cN5HcXBv/UfdT0mEtWuVctk1GLkwTrxJ1q27O7WnwkhKjeROMs0Ti6SJzBHW17Hl31cyYUaX+d/In7wKfbB2jYqtyBoOvH+VTlWpjNT5qrtJ2dVVGJwbM2FkPim9zA/OGTp3HmPfn/BWHEsfQberWtfsbHy4a4kQPh5fFmgb5SHibcmHEGpHaPZCrkmgAlw7XEMgucj+blA1Denjapyutuy+PDG71LPj9Pr7sOMI/U6999KU4RuRb08u6rOWDKqlRZlJzAX1uRYgH7qvI1URqTbWyn9K2t7VJ5N+6Z+PxzCcMd2371pjhh5BxzCkTDOxIDG9btsELcP71tUOLAgMbAeStvXfX3Vrk4pJZWSfZ8o5k+uuPBm6t6Od+lbXwOjwAbzh8m/r53q3Mxm9/RiWwzD5Xp11HprvcHS2e3pHurR43AgFVtcuWsT1PInprUdoLM8YQNluFPTW/HlWLnX0cPD4spLNd/x0pfBm4XYHoTx6Wrnwd7Cxe/OrfFoyqN4vighSe8jMLEeip0WFLBCx3ZUeTpqvHhfjpTnWc/D49dfTrv8Ax/v6syIZByahkf8AO99bqTAdBTR2fcjStc3zWSeF3wjAZrpPGdb8HikDf7a1VeBydT769IOAAhmW3m29jW/5GqpsDXRhdxm+rF+BSdT76axWEcI5JOisefCxrceA1D2xgrQTHpHIfYhrQvNlR2jj00yJ/CKn7mutmp+Sj/QT+EVIy1WUXc1MwcP5OTvMf/OubVMwCXWXuVWHqcD/AJVnP9NaiJudaWaZIgHfQe3jT+JksisOBFZjaG0C0TrKLE2Cjme+3Qda5HvhjNcr6T232XwCCWYrvHY6tropVjmyk8TbN3UkmFjM27IZQFCrl4dQfvql3rizBtfYfRSwYiXNmBJI11PDS171Mt6dvgzwuXWV3rU9er/S9TZykyQiV8xCngNACDXOKh3QyIS8l1K6aqp42txNQYoJRaRXW63Nt4tzfjoTrx4U9tjEyAq5EQdFGsTA342JIYjN3VLOlw8lvk9bZ7/WT1vyW+PxyRlCRfKMx7rjT7rVLkjDHMPJOoPUEXFZKEiSGd3e7rksM1iQfzef8q1Wx5AYItb2Vdeulbk0+dabnABQH5TC3qBrvZuNjdWW4zLx99tab2ol3gsfln+EnX6tvXWbmcRTMEkOnyl14cieBpW8Jy1j7rOGOObEXGZwQLjgqEcD67cO+tt2cx0Uc0qIptYB0sAhZTq4HNtbXrz7CwSZFkR4hlOozKrX6lbgmjC450c3Y+PcEqdAD6DXP5cfJPzY3uOmfheT8stnWpPXvf36NCvZ+KdmyO4WN2AAABtfQEm96g7a2cIYyqBiM+YsfGyBevdYn2VAl2s0TDcyNa92XkTzJHOuMXt6aVVUhRa4YgWZ83NyTY9K8/FhnN23p6Y5Z85xvW/TvqrjD4yNIVzvmubXsepI91S94jOFUWJiib1G5t76xsEuqqxy6211F+F+7jxrYRYcDFMc1wsSLxuONlsR3Jf1114+jl89n4mWnbYfUemoi41GlNrfKQHvGlvdVriHAUm/CsMkdoWm3njbwqBfVgdbgcaXHbyxuttBPEkk0aklShEi6aONTbu4caYxuDjlaVw7xiMjeAKLNlvqOvr6VU4vHk+ScxAChra2sCbHTS99KjLipNe/jes3fwduH4eOt5cbr27+/p8WywkKvGpXybC1xfh1qsjwAednlDIFt4pAKtbQa++q8bWnChAQFtxGlwOAJv7qYl2lMNCxPC9uPvq730kxuHLOXVvXe9zf9/NeYHDrFN+UmLMw0Fjax0F2J7q0MOBuwFqyXZ2IzTKZWWyarc6vre1u6vStlKM1zwApI8v/AEXfHf6td/x7Rm8Rh7b4dAo/eKf5VWHDVoJmzLKw4MyAei7n/iKhy5TwFjXX4/0uPJU+D1V9oo/8PPp/+KX+Bq0eSqztHH/hcT+pm/22raJOz8QNzF+gnP8ANFSDOP7NZ7Z8/wCTTW3iLr+yKneEqOdEWXhC1K2bihmK6eOjr7sw96is+2OXqPbXeF2qiOjZl8VlbjyB1qXtTO2cbKpSFGVI3f8AzDrkB+Semt9fRTL9lJ8xbeK3fbj6r6VP2k8as6EqQGK6kai/T0VHwroousxjtrlDgr9Vrgeq1crbhOzL/Lux5DgP604ezx4CL13J916c+FQB/wBWPXu/6Vydtj/Vj7H9KqzokPZ8/KjLHre3uBrsdmweMYA7yf60xJt+3DE3Pdk++1RJNsq3lTswPEZgv8Nqkmmss8sru1XbW2UBPu4TnOXxieCtrcXHIWFanZ9oo1Qa5QBex1qmh2nAuilQOOnM95pwbai+cKrKx2uomiZOfFeVmHD+nrqk2L2e3sZtJlkBIaMgXAHA376lHbcXJhXWJ2jCbEMM2gzAlWH7Q1qWolDs1lFshbTjfn6iK6XYQ5xN6s39aiJt0L/4l/Xla3rK103aX/8AYP1V/pV6JT0uwjcZEOX5QNz7DyqTH2dVrjdsO+5/magfGU/6g8fmr/SgdoM2hxLDpYL/AO2msW75MrJLeob2v2VWGJ5Hm14ItgSzE+Toal9m4NxFZvKY3PcOQ/vrUXD7QizZnfMR8pyWPq5D1V023ItfHHOpGV5JMGBU2sdKx0mxsk0aucqMxGfjYG9v5Va/DkXz1ro7YgYBXZSp431Aqizh7MIAAEDd4J17+NO/FlPNn2t/WqqLaUSf5eKKgcFzBgPQHBt6Klr2iH+rX1hP6UEpuyqkECMgnhqxt79aak7H5hxYN862h/Z/+aVe0I/1ifYpfh6//i09W7/mKmvdrnlxuO+qiL2HmB8WYDvK2/nUzZu08THNNhWlWVcqgygBd2flA99iRbrah8Ukg8bFF+Pi7xUHryAE+2kw25UaMigcgw1ozauHmVYgBaxc29CKB/yqO2ITv9v8rUxtSdFKIGHioL665nOY6ctCKrjjV6104zUjzq1Ew/s1W9o5R4Jif1E3P6NqQYlTzqr7Qz/4ecX4xS/wMK0MCMY5VfHbQD5R6U2zk8SfbTcfAegV1UUZaTLXVFqIv9oPnWCbiZIwjn6WH8m1+8qI2/aqKELBiBogDMegLKg97Aeuu9jNvIZoflL/AIiIcyUGWdR6Y7N/2qdwP+Vif1af/wBMFeeU7aQSKK0g7NKqPvJGWSKDwiVQl0izW3MTte+dsynQaA8zXeJ7KZWcJIxKHCRocuUtPiQG3dr6FFOY2vw5VBmctOYbDtI6oguzGyjQXJ4C5rdbX2KmKxN0ldhHPBgDmW+kcVi6szXcLu2LX6351S4/DQx4cYlLiaXESbgKoWNY4W0dUvcAkjrqth1ppWatS1Y7ciAmZlFllCzKPmiZQ+X1FiPVUC1QJUiRGQLmFs65lPVbkX7tVNM2q+TZj4l8LElh/h8zufJjjWSUvI3cB/Ic6CgJpQK0y9nIWCMJ3CPDicRdo7ERwEqrEZtA5Bt6uN6l7L2eMHvJXkZSuCzyADWOTFHdxRWv4xsS2ttbU0MaacEDZDIB4oYKT0ZgSoI46hTr3VpsbsFMNHP4wcl8PDHmjBa80azEL435ORVNjxGo603i8LEmIxOEhzFMhS7WuZ8OM5a401KOOXlGmhnBMbU1XV6Q0g6hjLMqrqzEKB1LGwHtNEsZVmVtCpKkdCDYj2ipOyB/iIP1sX8a1aDZAlkxEjsVjE7RJlXM0s0jtljQEjlqTyFutVGfpbVrJOxy5gscxctizhB4lhlQXllvm4La/wDOpezNkpNh4MJvmXwmfEzxnLmAjhRo43cZhkU5ZOHM91NDD07Ph2S2YWzKrrzurC4N/wC+dafD7GhG5Etyq4WXGSZFCuRciNGfN4ysVXLwIz996qZiJMKp54Z8l+ZimzOl+8MjD9qgropLVJ2fAJpkRtFJu56Rr40jepQT6qiLU2Nt3h5ZPlS/4eP0GzTt6lyr/wB2pJuiox+K30skpFjIzPbpmNwPVw9VMhaUCkr2QoYjgTRiMS+RxnaxVha5twNJTeJ8hv0W+40HMZ0HoH3V3XEZ0HoFOUQlFLRQPYDFtDKkqeVGwYA8Dbip7iLg9xNaOfCoi4gxEmGSGN4ieOU4mEFD3qwKn9HvrK1dbBk3qthj5RJkw5+lsA0OvJwot+ci9TUs2saPFbfEmCmDyIcTPJAXRY3F44RYFny5WYkLfW1l6k1DbtbiS2a6X3qz+QNJF5i/rPXXjVHaugteW2lpF2hmV0dQi7veZUC+IDKCsjkE3ZiDxJPAVwuIkxW4w5y2DZVIUAgO7MxJHIGRj0qCFroLU5C1x6LNFPOqnxJoY42ucohySKiZeoEaa99UmWpOtra26cvZSZamxHy1ejHvAYGQqM+GMT5wWUxySSBwyjW1umtVJWuWWmxe7b25aYnDurp4PFhsxQgZVKO1kYDKd4l+FrW41Fk7TTszswibOYmYFBbNCGEbW5kZjxuOGmgqpIpGFXYsh2hnsoLK2WbwjMygs0uZWuzcxdF07rcKIZyVxOIa2ZgIlsLDNNfOQO6NWH7QqrrljV2LPamDVIYW3TxOxe+YsQyAJke7DRic+g5WNtQTVV08pNrkm3C5JtSURK2R/nw/rYv41rR7D20sOKdZZESFMTLiBdGdt6MyrkKA5b6Anpw1rJUU2LfB9pJ4ggUod2ZSGK3J31zJc9CTflypuTb8xjyeKPye5zqtn3WYtu8w0AJJvYC/OqyimxbzdpJmz3yePEkJsgHiR5ctu/xF17qcWNVTDQlSxkbfzDxjo11hFkBbRLtYa+PVJXSuRqCQeo4+2gsNp4DLiZIYhe0jJGAc17myi/OoW35lLiJDeOBd2rDg7XLSyftOTbuC1OilOHh3oNpZgyxdUj8mSb0nVF/bPIVQ16Yz3SuBSU5aubVpHNN4nyG/Rb7qdNM4nyG/Rb7jRSR8B6BXd66jhOUW6D7qcGHohm9F6keC+mlGFobRK7jNiLaHkRyPW9SfBRQsAvQ2v5v8ShnWwkX/AKhBxJ0/xCj5rfK6N3EVCUU3gcSYXWSPRl4X1BB0KsOYIJBHMGrfERoyb6BRu72eO+ZoG+ax5qfkt6jqNfLPH3jUqAq12EpVn/NFdnFkcl9leV20QJRkoONPRfZXBxTdBx6VNUdFKaZadbFHu9lcDEnu9lXVDRWm2qSZz3da5aX0UEQ1yamB6G/vurW0QaL1MIFJlFXZpEzUXqZkFIR3U2aRL0VMUCl3QNNmkOpmAwytmklJEMQvIRxYnyYk/PY6dwueVSMDgBISSQkaDNJIRoi/zY8AvEmo+1MUJQqKuWGO+7S+uvlSOR5TnmeXAaVvCb7ZqJi8Y07tIwAJsAo8lFUAIi9wAA9VRytPxqq6EaemusqnrXoyiVy1S2iXvrg4cdTRUQ0zifIb9FvuNTWw/f7qj4qHxH7lb7jQP4c+KPQPup29eibP2NAYoyYUuUQnTnlFSPgTD+ZT6oq6NPMw1Lmr0wbFw/mU+qKPgTD+ZT6opo08xLUKa9P+BMP5lPqij4Dw/mU+rTRp5jmqTs/HtC+dCOYZSLq6nykdflKen8xXo3wHh/Mp9Wj4Dw/mU+rV0umNMKTK0mHFiuskF7sg5vHzeP3rzvxqBfS9ehw7IgRgyRIrA3DKLEEcCCOFTjs/DSnx4Y1Y8WCjKx6so4HvHsrxy8fvFleVMaA1eny9noV0MKa8CACCOoPA00NiweZT2V5tPNQaO8V6Z8CYfzKeyl+BYPMp7K1xo8yJ/v7qPfXpnwJh/Mp9UUo2Lh/Mp7KcR5lelv3/AP3XpvwLh/Mp9WgbDw/mY/qinEeZ/dSXr074Fw/mU9lHwJh/Mp7KcR5hmv8A33UoNemNsbD+ZT2V3BsGBjYQIe4LxPorI8zA41MwWEDKZJG3cI0LkXLt8yNdM7d17DibV6avZ/Cp5UMbN80AWH6TfyFN4vZUEhBeGM5RZRlFlX5qrwA9Fbx8fvUeXbS2hvAqIuSFCSiXuSTxkkPynPsA0FQb160NgYbzEf1aX4v4bzEf1a9mdPI2rkNavXvgDDeYj+qKPi9hfMR/VFE08izUZq9e+L+F8xH9WgdnsL5iP6ooaeQ5qYxv+W/6Lfca9mHZ7C+Yj+qKru0mwsMuDxLLDGGWCcqQouCImIIoaS9mf5MX6uP+EVJqPswfkYv1cf8ACKk1WgBS0UWoEpQKWigLUWpbUtAgFLailoHIMQycNRzU6qfSKcujdUP1l/qPfUei1S4y+olHCtxHjDqpv93D10zXI04U8MW/M5v0gG++s8Pgu3FAFOnEA8Y1/ZJH8zRvE+Y31vw1ONNm6Kc3ifNb6w/9tKJl+YD+kSfutTjQ1enEhZtQpt1Og9p0pfCm+SFX9FR95uffSMpY3Yk+nWrwNulgUeU2buTh62P8gaeMumVRlXoOJ/SPOmgKWrMZPQFLQKK0CuhSClogoopRQFqKWlooqq7V/wDQ4v8A8viP9l6taqu1f/Q4v/y+I/2XoMjg+1AEUY3XBEHl9FH5tO/Gz6H7f4aKKiFHa36H7f4aPjb9D9v8NFFAfG36H7f4aX43fQ/b/DRRQHxu+h+3+Gj43fQ/b/DRRQL8bvoft/ho+N30P2/w0UUCjtd9D9v8NHxv+h+3+GlooE+N/wBD9v8ADR8b/oft/hpaKA+N/wBD9v8ADR8b/oft/hoooF+N30P2/wANdr2tHmf3n4aKKBxe2I8x9v8ADR8c/of3n4KWigT45/Q/vPwUo7Z/Q/vPwUUVNhfjl9D+8/DQO2f0P7z8FFFUL8c/oP3n4KPjn9D+8/BSUUCjtn9B+8/BS/HT6D95+CiigPjp9B+8/BS/HT6D95+CiigPjp9B+8/BUDtB2uz4XEpubZ4ZlvnvbNGwvbLrx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9581" name="Picture 13"/>
          <p:cNvPicPr>
            <a:picLocks noChangeAspect="1" noChangeArrowheads="1"/>
          </p:cNvPicPr>
          <p:nvPr/>
        </p:nvPicPr>
        <p:blipFill>
          <a:blip r:embed="rId3" cstate="print"/>
          <a:srcRect l="50421" t="12270" b="7259"/>
          <a:stretch>
            <a:fillRect/>
          </a:stretch>
        </p:blipFill>
        <p:spPr bwMode="auto">
          <a:xfrm>
            <a:off x="1043608" y="1196752"/>
            <a:ext cx="694521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15" idx="4"/>
          </p:cNvCxnSpPr>
          <p:nvPr/>
        </p:nvCxnSpPr>
        <p:spPr>
          <a:xfrm flipH="1">
            <a:off x="2483768" y="3933056"/>
            <a:ext cx="1656184" cy="2016224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419872" y="2852936"/>
            <a:ext cx="144016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Box 16"/>
          <p:cNvSpPr txBox="1"/>
          <p:nvPr/>
        </p:nvSpPr>
        <p:spPr>
          <a:xfrm>
            <a:off x="395536" y="5949280"/>
            <a:ext cx="87439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/>
              <a:t>Detection: 1.2 kV/cm electric field applied in 10 ns. Rydberg atoms ionize and electrons are </a:t>
            </a:r>
          </a:p>
          <a:p>
            <a:r>
              <a:rPr lang="de-CH" dirty="0" smtClean="0"/>
              <a:t>Detected at the MCP detector (single particle multiplier) .</a:t>
            </a:r>
            <a:endParaRPr lang="de-CH" dirty="0"/>
          </a:p>
        </p:txBody>
      </p:sp>
      <p:sp>
        <p:nvSpPr>
          <p:cNvPr id="14" name="Rectangle 13"/>
          <p:cNvSpPr/>
          <p:nvPr/>
        </p:nvSpPr>
        <p:spPr>
          <a:xfrm>
            <a:off x="4183494" y="2852936"/>
            <a:ext cx="388506" cy="1080120"/>
          </a:xfrm>
          <a:prstGeom prst="rect">
            <a:avLst/>
          </a:prstGeom>
          <a:solidFill>
            <a:srgbClr val="FF0D0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CH" dirty="0" smtClean="0"/>
              <a:t>Results TOF 100ns</a:t>
            </a:r>
            <a:endParaRPr lang="de-CH" dirty="0"/>
          </a:p>
        </p:txBody>
      </p:sp>
      <p:pic>
        <p:nvPicPr>
          <p:cNvPr id="17" name="Picture 5" descr="R:\USERS\tthiele\Literature\Talks\GroupMeeting20121016\AdiabAndDiabAndExcit2.png"/>
          <p:cNvPicPr>
            <a:picLocks noChangeAspect="1" noChangeArrowheads="1"/>
          </p:cNvPicPr>
          <p:nvPr/>
        </p:nvPicPr>
        <p:blipFill>
          <a:blip r:embed="rId3" cstate="print"/>
          <a:srcRect l="901" t="1481" r="901" b="2255"/>
          <a:stretch>
            <a:fillRect/>
          </a:stretch>
        </p:blipFill>
        <p:spPr bwMode="auto">
          <a:xfrm>
            <a:off x="683568" y="1772816"/>
            <a:ext cx="7848872" cy="4680520"/>
          </a:xfrm>
          <a:prstGeom prst="rect">
            <a:avLst/>
          </a:prstGeom>
          <a:noFill/>
        </p:spPr>
      </p:pic>
    </p:spTree>
  </p:cSld>
  <p:clrMapOvr>
    <a:masterClrMapping/>
  </p:clrMapOvr>
  <p:transition advTm="4413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R:\USERS\tthiele\Literature\Talks\GroupMeeting20121016\AdiabAndDiabAndExcit2.png"/>
          <p:cNvPicPr>
            <a:picLocks noChangeAspect="1" noChangeArrowheads="1"/>
          </p:cNvPicPr>
          <p:nvPr/>
        </p:nvPicPr>
        <p:blipFill>
          <a:blip r:embed="rId3" cstate="print"/>
          <a:srcRect l="901" t="1481" r="901" b="2255"/>
          <a:stretch>
            <a:fillRect/>
          </a:stretch>
        </p:blipFill>
        <p:spPr bwMode="auto">
          <a:xfrm>
            <a:off x="683568" y="1772816"/>
            <a:ext cx="7848872" cy="4680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CH" dirty="0" smtClean="0"/>
              <a:t>Results TOF 100ns</a:t>
            </a:r>
            <a:endParaRPr lang="de-CH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11967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Inglis-Teller limit</a:t>
            </a:r>
            <a:endParaRPr lang="de-CH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24328" y="1628800"/>
            <a:ext cx="216024" cy="1512168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413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R:\USERS\tthiele\Literature\Talks\GroupMeeting20121016\AdiabAndDiabAndExcit2.png"/>
          <p:cNvPicPr>
            <a:picLocks noChangeAspect="1" noChangeArrowheads="1"/>
          </p:cNvPicPr>
          <p:nvPr/>
        </p:nvPicPr>
        <p:blipFill>
          <a:blip r:embed="rId4" cstate="print"/>
          <a:srcRect l="901" t="1481" r="901" b="2255"/>
          <a:stretch>
            <a:fillRect/>
          </a:stretch>
        </p:blipFill>
        <p:spPr bwMode="auto">
          <a:xfrm>
            <a:off x="683568" y="1772816"/>
            <a:ext cx="7848872" cy="4680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CH" dirty="0" smtClean="0"/>
              <a:t>Results TOF 100ns</a:t>
            </a:r>
            <a:endParaRPr lang="de-CH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9807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Adiabatic Ionization-</a:t>
            </a:r>
          </a:p>
          <a:p>
            <a:r>
              <a:rPr lang="de-CH" dirty="0"/>
              <a:t>r</a:t>
            </a:r>
            <a:r>
              <a:rPr lang="de-CH" dirty="0" smtClean="0"/>
              <a:t>ate  ~ 70% (fitted)</a:t>
            </a:r>
            <a:endParaRPr lang="de-CH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123728" y="1628800"/>
            <a:ext cx="1152128" cy="1152128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7120" y="1412776"/>
            <a:ext cx="51912" cy="5445224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231975" y="3901107"/>
          <a:ext cx="13319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1" name="Equation" r:id="rId5" imgW="1447560" imgH="660240" progId="Equation.3">
                  <p:embed/>
                </p:oleObj>
              </mc:Choice>
              <mc:Fallback>
                <p:oleObj name="Equation" r:id="rId5" imgW="144756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975" y="3901107"/>
                        <a:ext cx="1331913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H="1">
            <a:off x="2175640" y="4509120"/>
            <a:ext cx="129614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191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Goal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Couple atoms to cavities</a:t>
            </a:r>
          </a:p>
          <a:p>
            <a:pPr lvl="1"/>
            <a:r>
              <a:rPr lang="de-CH" dirty="0" smtClean="0"/>
              <a:t>Realize Jaynes-Cummings Hamiltonian</a:t>
            </a:r>
          </a:p>
          <a:p>
            <a:endParaRPr lang="de-CH" dirty="0" smtClean="0"/>
          </a:p>
          <a:p>
            <a:r>
              <a:rPr lang="de-CH" dirty="0" smtClean="0"/>
              <a:t>Single atom(dipole) - coupling to cavity:</a:t>
            </a:r>
          </a:p>
          <a:p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3688" y="3861048"/>
                <a:ext cx="3672408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de-CH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CH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CH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CH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sSub>
                                <m:sSubPr>
                                  <m:ctrlPr>
                                    <a:rPr lang="de-CH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CH" sz="28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CH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61048"/>
                <a:ext cx="3672408" cy="12730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0" idx="0"/>
          </p:cNvCxnSpPr>
          <p:nvPr/>
        </p:nvCxnSpPr>
        <p:spPr>
          <a:xfrm flipV="1">
            <a:off x="3046188" y="4365104"/>
            <a:ext cx="1093764" cy="108239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335" y="5447502"/>
            <a:ext cx="2993705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/>
              <a:t>Increase resonance frequency</a:t>
            </a:r>
            <a:endParaRPr lang="de-CH" dirty="0"/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 flipV="1">
            <a:off x="5246460" y="4797152"/>
            <a:ext cx="1075980" cy="4173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2440" y="4654216"/>
            <a:ext cx="2225546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/>
              <a:t>Reduce mode volume</a:t>
            </a:r>
            <a:endParaRPr lang="de-CH" dirty="0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H="1" flipV="1">
            <a:off x="4788024" y="4437112"/>
            <a:ext cx="458436" cy="169247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88166" y="6129583"/>
            <a:ext cx="2516587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Increase dipole moment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79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 descr="R:\USERS\tthiele\Literature\Talks\GroupMeeting20121016\AdiabAndDiabAndExcit2.png"/>
          <p:cNvPicPr>
            <a:picLocks noChangeAspect="1" noChangeArrowheads="1"/>
          </p:cNvPicPr>
          <p:nvPr/>
        </p:nvPicPr>
        <p:blipFill>
          <a:blip r:embed="rId4" cstate="print"/>
          <a:srcRect l="901" t="1481" r="901" b="2255"/>
          <a:stretch>
            <a:fillRect/>
          </a:stretch>
        </p:blipFill>
        <p:spPr bwMode="auto">
          <a:xfrm>
            <a:off x="683568" y="1772816"/>
            <a:ext cx="7848872" cy="468052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5045912" y="1412776"/>
            <a:ext cx="51912" cy="5445224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3779912" y="3901108"/>
          <a:ext cx="12969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57" name="Equation" r:id="rId5" imgW="1409400" imgH="660240" progId="Equation.3">
                  <p:embed/>
                </p:oleObj>
              </mc:Choice>
              <mc:Fallback>
                <p:oleObj name="Equation" r:id="rId5" imgW="140940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901108"/>
                        <a:ext cx="1296987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71600" y="9807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Adiabatic Ionization-</a:t>
            </a:r>
          </a:p>
          <a:p>
            <a:r>
              <a:rPr lang="de-CH" dirty="0"/>
              <a:t>r</a:t>
            </a:r>
            <a:r>
              <a:rPr lang="de-CH" dirty="0" smtClean="0"/>
              <a:t>ate  ~ 70% (fitted)</a:t>
            </a:r>
            <a:endParaRPr lang="de-CH" dirty="0"/>
          </a:p>
        </p:txBody>
      </p:sp>
      <p:cxnSp>
        <p:nvCxnSpPr>
          <p:cNvPr id="22" name="Straight Arrow Connector 21"/>
          <p:cNvCxnSpPr>
            <a:stCxn id="29" idx="2"/>
          </p:cNvCxnSpPr>
          <p:nvPr/>
        </p:nvCxnSpPr>
        <p:spPr>
          <a:xfrm>
            <a:off x="4499992" y="1627059"/>
            <a:ext cx="576064" cy="1513909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3275856" y="980728"/>
            <a:ext cx="2448272" cy="646331"/>
            <a:chOff x="1979712" y="980728"/>
            <a:chExt cx="2448272" cy="646331"/>
          </a:xfrm>
        </p:grpSpPr>
        <p:graphicFrame>
          <p:nvGraphicFramePr>
            <p:cNvPr id="28" name="Object 6"/>
            <p:cNvGraphicFramePr>
              <a:graphicFrameLocks noChangeAspect="1"/>
            </p:cNvGraphicFramePr>
            <p:nvPr/>
          </p:nvGraphicFramePr>
          <p:xfrm>
            <a:off x="2771800" y="1288856"/>
            <a:ext cx="1008112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58" name="Equation" r:id="rId7" imgW="596880" imgH="203040" progId="Equation.3">
                    <p:embed/>
                  </p:oleObj>
                </mc:Choice>
                <mc:Fallback>
                  <p:oleObj name="Equation" r:id="rId7" imgW="59688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1288856"/>
                          <a:ext cx="1008112" cy="319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1979712" y="980728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dirty="0" smtClean="0"/>
                <a:t>Pure diabatic Ionization-             rate:            	</a:t>
              </a:r>
              <a:endParaRPr lang="de-CH" dirty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2123728" y="1628800"/>
            <a:ext cx="1152128" cy="1152128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7120" y="1412776"/>
            <a:ext cx="51912" cy="5445224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231975" y="3901107"/>
          <a:ext cx="13319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59" name="Equation" r:id="rId9" imgW="1447560" imgH="660240" progId="Equation.3">
                  <p:embed/>
                </p:oleObj>
              </mc:Choice>
              <mc:Fallback>
                <p:oleObj name="Equation" r:id="rId9" imgW="144756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975" y="3901107"/>
                        <a:ext cx="1331913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H="1">
            <a:off x="2175640" y="4509120"/>
            <a:ext cx="129614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779912" y="4509120"/>
            <a:ext cx="1296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CH" dirty="0" smtClean="0"/>
              <a:t>Results TOF 100ns</a:t>
            </a:r>
            <a:endParaRPr lang="de-CH" dirty="0"/>
          </a:p>
        </p:txBody>
      </p:sp>
    </p:spTree>
  </p:cSld>
  <p:clrMapOvr>
    <a:masterClrMapping/>
  </p:clrMapOvr>
  <p:transition advTm="3191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R:\USERS\tthiele\Literature\Talks\GroupMeeting20121016\AdiabAndDiabAndExcit2.png"/>
          <p:cNvPicPr>
            <a:picLocks noChangeAspect="1" noChangeArrowheads="1"/>
          </p:cNvPicPr>
          <p:nvPr/>
        </p:nvPicPr>
        <p:blipFill>
          <a:blip r:embed="rId4" cstate="print"/>
          <a:srcRect l="901" t="1481" r="901" b="2255"/>
          <a:stretch>
            <a:fillRect/>
          </a:stretch>
        </p:blipFill>
        <p:spPr bwMode="auto">
          <a:xfrm>
            <a:off x="683568" y="1772816"/>
            <a:ext cx="7848872" cy="4680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CH" dirty="0" smtClean="0"/>
              <a:t>Results TOF 100ns</a:t>
            </a:r>
            <a:endParaRPr lang="de-CH" dirty="0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7164288" y="836712"/>
          <a:ext cx="14589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8" name="Equation" r:id="rId5" imgW="672840" imgH="228600" progId="Equation.3">
                  <p:embed/>
                </p:oleObj>
              </mc:Choice>
              <mc:Fallback>
                <p:oleObj name="Equation" r:id="rId5" imgW="6728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836712"/>
                        <a:ext cx="145891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>
            <a:off x="7596336" y="1628800"/>
            <a:ext cx="288032" cy="1152128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45912" y="1412776"/>
            <a:ext cx="51912" cy="5445224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3779912" y="3901108"/>
          <a:ext cx="12969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9" name="Equation" r:id="rId7" imgW="1409400" imgH="660240" progId="Equation.3">
                  <p:embed/>
                </p:oleObj>
              </mc:Choice>
              <mc:Fallback>
                <p:oleObj name="Equation" r:id="rId7" imgW="140940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901108"/>
                        <a:ext cx="1296987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71600" y="9807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Adiabatic Ionization-</a:t>
            </a:r>
          </a:p>
          <a:p>
            <a:r>
              <a:rPr lang="de-CH" dirty="0"/>
              <a:t>r</a:t>
            </a:r>
            <a:r>
              <a:rPr lang="de-CH" dirty="0" smtClean="0"/>
              <a:t>ate  ~ 70% (fitted)</a:t>
            </a:r>
            <a:endParaRPr lang="de-CH" dirty="0"/>
          </a:p>
        </p:txBody>
      </p:sp>
      <p:cxnSp>
        <p:nvCxnSpPr>
          <p:cNvPr id="20" name="Straight Arrow Connector 19"/>
          <p:cNvCxnSpPr>
            <a:stCxn id="21" idx="2"/>
          </p:cNvCxnSpPr>
          <p:nvPr/>
        </p:nvCxnSpPr>
        <p:spPr>
          <a:xfrm>
            <a:off x="6336196" y="1556792"/>
            <a:ext cx="396044" cy="648072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52120" y="11874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saturation</a:t>
            </a:r>
            <a:endParaRPr lang="de-CH" dirty="0"/>
          </a:p>
        </p:txBody>
      </p:sp>
      <p:cxnSp>
        <p:nvCxnSpPr>
          <p:cNvPr id="22" name="Straight Arrow Connector 21"/>
          <p:cNvCxnSpPr>
            <a:stCxn id="29" idx="2"/>
          </p:cNvCxnSpPr>
          <p:nvPr/>
        </p:nvCxnSpPr>
        <p:spPr>
          <a:xfrm>
            <a:off x="4499992" y="1627059"/>
            <a:ext cx="576064" cy="1513909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3275856" y="980728"/>
            <a:ext cx="2448272" cy="646331"/>
            <a:chOff x="1979712" y="980728"/>
            <a:chExt cx="2448272" cy="646331"/>
          </a:xfrm>
        </p:grpSpPr>
        <p:graphicFrame>
          <p:nvGraphicFramePr>
            <p:cNvPr id="28" name="Object 6"/>
            <p:cNvGraphicFramePr>
              <a:graphicFrameLocks noChangeAspect="1"/>
            </p:cNvGraphicFramePr>
            <p:nvPr/>
          </p:nvGraphicFramePr>
          <p:xfrm>
            <a:off x="2771800" y="1288856"/>
            <a:ext cx="1008112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20" name="Equation" r:id="rId9" imgW="596880" imgH="203040" progId="Equation.3">
                    <p:embed/>
                  </p:oleObj>
                </mc:Choice>
                <mc:Fallback>
                  <p:oleObj name="Equation" r:id="rId9" imgW="59688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1288856"/>
                          <a:ext cx="1008112" cy="319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1979712" y="980728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dirty="0" smtClean="0"/>
                <a:t>Pure diabatic Ionization-             rate:            	</a:t>
              </a:r>
              <a:endParaRPr lang="de-CH" dirty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2123728" y="1628800"/>
            <a:ext cx="1152128" cy="1152128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7120" y="1412776"/>
            <a:ext cx="51912" cy="5445224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231975" y="3901107"/>
          <a:ext cx="13319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21" name="Equation" r:id="rId11" imgW="1447560" imgH="660240" progId="Equation.3">
                  <p:embed/>
                </p:oleObj>
              </mc:Choice>
              <mc:Fallback>
                <p:oleObj name="Equation" r:id="rId11" imgW="144756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975" y="3901107"/>
                        <a:ext cx="1331913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H="1">
            <a:off x="2175640" y="4509120"/>
            <a:ext cx="129614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779912" y="4509120"/>
            <a:ext cx="1296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20272" y="1239732"/>
            <a:ext cx="191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From ground state</a:t>
            </a:r>
            <a:endParaRPr lang="de-CH" dirty="0"/>
          </a:p>
        </p:txBody>
      </p:sp>
    </p:spTree>
  </p:cSld>
  <p:clrMapOvr>
    <a:masterClrMapping/>
  </p:clrMapOvr>
  <p:transition advTm="3191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:\USERS\tthiele\Literature\Talks\GroupMeeting20121016\AllPlots_Page_6.png"/>
          <p:cNvPicPr>
            <a:picLocks noChangeAspect="1" noChangeArrowheads="1"/>
          </p:cNvPicPr>
          <p:nvPr/>
        </p:nvPicPr>
        <p:blipFill>
          <a:blip r:embed="rId4" cstate="print"/>
          <a:srcRect l="940" t="2804" r="943" b="1648"/>
          <a:stretch>
            <a:fillRect/>
          </a:stretch>
        </p:blipFill>
        <p:spPr bwMode="auto">
          <a:xfrm>
            <a:off x="682171" y="1277257"/>
            <a:ext cx="7823200" cy="51961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CH" dirty="0" smtClean="0"/>
              <a:t>Results TOF 15</a:t>
            </a:r>
            <a:r>
              <a:rPr lang="de-CH" dirty="0" smtClean="0">
                <a:latin typeface="Matura MT Script Capitals" panose="03020802060602070202" pitchFamily="66" charset="0"/>
                <a:ea typeface="Mathematica" panose="05050502060100000001" pitchFamily="18" charset="0"/>
              </a:rPr>
              <a:t> </a:t>
            </a:r>
            <a:r>
              <a:rPr lang="el-GR" dirty="0" smtClean="0">
                <a:latin typeface="Mathematica" panose="05050502060100000001" pitchFamily="18" charset="0"/>
                <a:ea typeface="Mathematica" panose="05050502060100000001" pitchFamily="18" charset="0"/>
              </a:rPr>
              <a:t>μ</a:t>
            </a:r>
            <a:r>
              <a:rPr lang="de-CH" dirty="0" smtClean="0"/>
              <a:t>s</a:t>
            </a:r>
            <a:endParaRPr lang="de-CH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44008" y="2060848"/>
            <a:ext cx="1224136" cy="36004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5896" y="17008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lifetime</a:t>
            </a:r>
            <a:endParaRPr lang="de-CH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045912" y="1412776"/>
            <a:ext cx="51912" cy="5445224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3779912" y="3573016"/>
          <a:ext cx="12969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7" name="Equation" r:id="rId5" imgW="1409400" imgH="660240" progId="Equation.3">
                  <p:embed/>
                </p:oleObj>
              </mc:Choice>
              <mc:Fallback>
                <p:oleObj name="Equation" r:id="rId5" imgW="140940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573016"/>
                        <a:ext cx="1296987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2137120" y="1402728"/>
            <a:ext cx="51912" cy="5445224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2182344" y="3624928"/>
          <a:ext cx="13319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8" name="Equation" r:id="rId7" imgW="1447560" imgH="660240" progId="Equation.3">
                  <p:embed/>
                </p:oleObj>
              </mc:Choice>
              <mc:Fallback>
                <p:oleObj name="Equation" r:id="rId7" imgW="1447560" imgH="660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344" y="3624928"/>
                        <a:ext cx="1331913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H="1">
            <a:off x="2175640" y="4293096"/>
            <a:ext cx="129614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779912" y="4149080"/>
            <a:ext cx="1296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3957" name="Object 5"/>
          <p:cNvGraphicFramePr>
            <a:graphicFrameLocks noChangeAspect="1"/>
          </p:cNvGraphicFramePr>
          <p:nvPr/>
        </p:nvGraphicFramePr>
        <p:xfrm>
          <a:off x="3563888" y="1916832"/>
          <a:ext cx="1042187" cy="61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9" name="Equation" r:id="rId9" imgW="304560" imgH="177480" progId="Equation.3">
                  <p:embed/>
                </p:oleObj>
              </mc:Choice>
              <mc:Fallback>
                <p:oleObj name="Equation" r:id="rId9" imgW="3045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916832"/>
                        <a:ext cx="1042187" cy="610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7164288" y="476672"/>
          <a:ext cx="14589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0" name="Equation" r:id="rId11" imgW="672840" imgH="228600" progId="Equation.3">
                  <p:embed/>
                </p:oleObj>
              </mc:Choice>
              <mc:Fallback>
                <p:oleObj name="Equation" r:id="rId11" imgW="6728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476672"/>
                        <a:ext cx="145891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7596336" y="1268760"/>
            <a:ext cx="288032" cy="1152128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0272" y="879692"/>
            <a:ext cx="191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From ground state</a:t>
            </a:r>
            <a:endParaRPr lang="de-CH" dirty="0"/>
          </a:p>
        </p:txBody>
      </p:sp>
    </p:spTree>
  </p:cSld>
  <p:clrMapOvr>
    <a:masterClrMapping/>
  </p:clrMapOvr>
  <p:transition advTm="18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Coupling Rydberg atoms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997152"/>
          </a:xfrm>
        </p:spPr>
        <p:txBody>
          <a:bodyPr>
            <a:normAutofit/>
          </a:bodyPr>
          <a:lstStyle/>
          <a:p>
            <a:r>
              <a:rPr lang="de-CH" dirty="0" smtClean="0"/>
              <a:t>Couple atoms to cavities</a:t>
            </a:r>
          </a:p>
          <a:p>
            <a:pPr lvl="1"/>
            <a:r>
              <a:rPr lang="de-CH" dirty="0" smtClean="0"/>
              <a:t>Realize Jaynes-Cummings Hamiltonian</a:t>
            </a:r>
          </a:p>
          <a:p>
            <a:endParaRPr lang="de-CH" dirty="0" smtClean="0"/>
          </a:p>
          <a:p>
            <a:r>
              <a:rPr lang="de-CH" dirty="0" smtClean="0"/>
              <a:t>Single atom(dipole) - coupling to cavity:</a:t>
            </a:r>
          </a:p>
          <a:p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Can we go arbitrarily high with Rydbergs?</a:t>
            </a:r>
          </a:p>
          <a:p>
            <a:pPr marL="0" indent="0">
              <a:buNone/>
            </a:pPr>
            <a:r>
              <a:rPr lang="de-CH" dirty="0" smtClean="0"/>
              <a:t> </a:t>
            </a:r>
            <a:endParaRPr lang="de-CH" dirty="0"/>
          </a:p>
          <a:p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3912" y="3347919"/>
                <a:ext cx="7992888" cy="876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de-CH" sz="28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CH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CH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de-CH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de-CH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de-CH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sSub>
                              <m:sSubPr>
                                <m:ctrlPr>
                                  <a:rPr lang="de-CH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de-CH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CH" sz="2800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rad>
                    <m:r>
                      <a:rPr lang="de-C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110 </m:t>
                    </m:r>
                    <m:sSup>
                      <m:sSupPr>
                        <m:ctrlPr>
                          <a:rPr lang="de-CH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CH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43.768 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de-CH" sz="2800" dirty="0" smtClean="0"/>
                  <a:t> </a:t>
                </a:r>
                <a:endParaRPr lang="de-CH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12" y="3347919"/>
                <a:ext cx="7992888" cy="8768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 flipV="1">
            <a:off x="3275856" y="3717032"/>
            <a:ext cx="648072" cy="600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23928" y="3994400"/>
            <a:ext cx="3536161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Increase dipole moment for fixed frequency (~50 GHz, n=50)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3568" y="5129806"/>
                <a:ext cx="7992888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de-CH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CH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CH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CH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sSub>
                                <m:sSubPr>
                                  <m:ctrlPr>
                                    <a:rPr lang="de-CH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CH" sz="28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r>
                        <a:rPr lang="de-CH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CH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4∗</m:t>
                      </m:r>
                      <m:sSup>
                        <m:sSupPr>
                          <m:ctrlP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de-CH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de-CH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29806"/>
                <a:ext cx="7992888" cy="12730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84168" y="5037002"/>
                <a:ext cx="725143" cy="43088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CH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037002"/>
                <a:ext cx="72514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27784" y="6254271"/>
                <a:ext cx="1083917" cy="43088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de-CH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254271"/>
                <a:ext cx="108391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3275856" y="5694543"/>
            <a:ext cx="936104" cy="55972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4788024" y="5252446"/>
            <a:ext cx="1296144" cy="3367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220072" y="5547219"/>
            <a:ext cx="2376264" cy="618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84168" y="6337490"/>
                <a:ext cx="725143" cy="43088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de-CH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6337490"/>
                <a:ext cx="72514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5148064" y="6085974"/>
            <a:ext cx="936104" cy="25935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4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Coupling Rydberg atoms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997152"/>
          </a:xfrm>
        </p:spPr>
        <p:txBody>
          <a:bodyPr>
            <a:normAutofit/>
          </a:bodyPr>
          <a:lstStyle/>
          <a:p>
            <a:r>
              <a:rPr lang="de-CH" dirty="0" smtClean="0"/>
              <a:t>Couple atoms to cavities</a:t>
            </a:r>
          </a:p>
          <a:p>
            <a:pPr lvl="1"/>
            <a:r>
              <a:rPr lang="de-CH" dirty="0" smtClean="0"/>
              <a:t>Realize Jaynes-Cummings Hamiltonian</a:t>
            </a:r>
          </a:p>
          <a:p>
            <a:endParaRPr lang="de-CH" dirty="0" smtClean="0"/>
          </a:p>
          <a:p>
            <a:r>
              <a:rPr lang="de-CH" dirty="0" smtClean="0"/>
              <a:t>Single atom(dipole) - coupling to cavity:</a:t>
            </a:r>
          </a:p>
          <a:p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Can we go arbitrarily high with Rydbergs?</a:t>
            </a:r>
          </a:p>
          <a:p>
            <a:pPr marL="0" indent="0">
              <a:buNone/>
            </a:pPr>
            <a:r>
              <a:rPr lang="de-CH" dirty="0" smtClean="0"/>
              <a:t> </a:t>
            </a:r>
            <a:endParaRPr lang="de-CH" dirty="0"/>
          </a:p>
          <a:p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3912" y="3347919"/>
                <a:ext cx="7992888" cy="876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de-CH" sz="28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CH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CH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de-CH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de-CH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de-CH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sSub>
                              <m:sSubPr>
                                <m:ctrlPr>
                                  <a:rPr lang="de-CH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de-CH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CH" sz="2800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rad>
                    <m:r>
                      <a:rPr lang="de-C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110 </m:t>
                    </m:r>
                    <m:sSup>
                      <m:sSupPr>
                        <m:ctrlPr>
                          <a:rPr lang="de-CH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CH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43.768 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de-CH" sz="2800" dirty="0" smtClean="0"/>
                  <a:t> </a:t>
                </a:r>
                <a:endParaRPr lang="de-CH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12" y="3347919"/>
                <a:ext cx="7992888" cy="8768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 flipV="1">
            <a:off x="3275856" y="3717032"/>
            <a:ext cx="648072" cy="600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23928" y="3994400"/>
            <a:ext cx="3536161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Increase dipole moment for fixed frequency (~50 GHz, n=50)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3568" y="5129806"/>
                <a:ext cx="7992888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de-CH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CH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CH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CH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sSub>
                                <m:sSubPr>
                                  <m:ctrlPr>
                                    <a:rPr lang="de-CH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CH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CH" sz="28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CH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r>
                        <a:rPr lang="de-CH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CH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de-CH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CH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CH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6∗</m:t>
                      </m:r>
                      <m:sSup>
                        <m:sSupPr>
                          <m:ctrlP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de-CH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de-CH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29806"/>
                <a:ext cx="7992888" cy="12730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84168" y="5037002"/>
                <a:ext cx="725143" cy="43088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CH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037002"/>
                <a:ext cx="72514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83768" y="6254271"/>
                <a:ext cx="1083917" cy="43088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de-CH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6254271"/>
                <a:ext cx="108391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3275856" y="5694543"/>
            <a:ext cx="936104" cy="55972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4788024" y="5252446"/>
            <a:ext cx="1296144" cy="3367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84168" y="6337490"/>
                <a:ext cx="725143" cy="43088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de-CH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6337490"/>
                <a:ext cx="72514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5148064" y="6085974"/>
            <a:ext cx="936104" cy="25935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1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Advantages microwave regime</a:t>
            </a:r>
            <a:br>
              <a:rPr lang="de-CH" dirty="0" smtClean="0"/>
            </a:br>
            <a:r>
              <a:rPr lang="de-CH" dirty="0" smtClean="0"/>
              <a:t>for strong coupling g&gt;&gt;</a:t>
            </a:r>
            <a:r>
              <a:rPr lang="el-GR" dirty="0">
                <a:latin typeface="Mathematica" panose="05050502060100000001" pitchFamily="18" charset="0"/>
                <a:ea typeface="Mathematica" panose="05050502060100000001" pitchFamily="18" charset="0"/>
              </a:rPr>
              <a:t> </a:t>
            </a:r>
            <a:r>
              <a:rPr lang="el-GR" dirty="0" smtClean="0">
                <a:latin typeface="Mathematica" panose="05050502060100000001" pitchFamily="18" charset="0"/>
                <a:ea typeface="Mathematica" panose="05050502060100000001" pitchFamily="18" charset="0"/>
                <a:sym typeface="Mathematica1" panose="05000502060100000001" pitchFamily="2" charset="2"/>
              </a:rPr>
              <a:t></a:t>
            </a:r>
            <a:r>
              <a:rPr lang="de-CH" dirty="0" smtClean="0">
                <a:ea typeface="Mathematica" panose="05050502060100000001" pitchFamily="18" charset="0"/>
              </a:rPr>
              <a:t>,</a:t>
            </a:r>
            <a:r>
              <a:rPr lang="el-GR" dirty="0">
                <a:latin typeface="Mathematica" panose="05050502060100000001" pitchFamily="18" charset="0"/>
                <a:ea typeface="Mathematica" panose="05050502060100000001" pitchFamily="18" charset="0"/>
                <a:sym typeface="Mathematica1" panose="05000502060100000001" pitchFamily="2" charset="2"/>
              </a:rPr>
              <a:t> </a:t>
            </a:r>
            <a:r>
              <a:rPr lang="el-GR" dirty="0" smtClean="0">
                <a:latin typeface="Mathematica" panose="05050502060100000001" pitchFamily="18" charset="0"/>
                <a:ea typeface="Mathematica" panose="05050502060100000001" pitchFamily="18" charset="0"/>
                <a:sym typeface="Mathematica1" panose="05000502060100000001" pitchFamily="2" charset="2"/>
              </a:rPr>
              <a:t>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Coupling to ground state of cavity</a:t>
            </a:r>
          </a:p>
          <a:p>
            <a:pPr lvl="1"/>
            <a:r>
              <a:rPr lang="el-GR" dirty="0">
                <a:ea typeface="Mathematica" panose="05050502060100000001" pitchFamily="18" charset="0"/>
                <a:sym typeface="Mathematica1" panose="05000502060100000001" pitchFamily="2" charset="2"/>
              </a:rPr>
              <a:t></a:t>
            </a:r>
            <a:r>
              <a:rPr lang="de-CH" dirty="0" smtClean="0">
                <a:ea typeface="Mathematica" panose="05050502060100000001" pitchFamily="18" charset="0"/>
              </a:rPr>
              <a:t>~0.01 </a:t>
            </a:r>
            <a:r>
              <a:rPr lang="de-CH" dirty="0" smtClean="0">
                <a:ea typeface="Mathematica" panose="05050502060100000001" pitchFamily="18" charset="0"/>
              </a:rPr>
              <a:t>m </a:t>
            </a:r>
            <a:r>
              <a:rPr lang="de-CH" dirty="0">
                <a:ea typeface="Mathematica" panose="05050502060100000001" pitchFamily="18" charset="0"/>
              </a:rPr>
              <a:t>(</a:t>
            </a:r>
            <a:r>
              <a:rPr lang="de-CH" dirty="0" smtClean="0">
                <a:ea typeface="Mathematica" panose="05050502060100000001" pitchFamily="18" charset="0"/>
              </a:rPr>
              <a:t>microwave, possible) for n=50</a:t>
            </a:r>
          </a:p>
          <a:p>
            <a:pPr lvl="1"/>
            <a:r>
              <a:rPr lang="el-GR" dirty="0">
                <a:ea typeface="Mathematica" panose="05050502060100000001" pitchFamily="18" charset="0"/>
                <a:sym typeface="Mathematica1" panose="05000502060100000001" pitchFamily="2" charset="2"/>
              </a:rPr>
              <a:t> </a:t>
            </a:r>
            <a:r>
              <a:rPr lang="de-CH" dirty="0" smtClean="0">
                <a:ea typeface="Mathematica" panose="05050502060100000001" pitchFamily="18" charset="0"/>
              </a:rPr>
              <a:t>~10</a:t>
            </a:r>
            <a:r>
              <a:rPr lang="de-CH" baseline="30000" dirty="0" smtClean="0">
                <a:ea typeface="Mathematica" panose="05050502060100000001" pitchFamily="18" charset="0"/>
              </a:rPr>
              <a:t>-7</a:t>
            </a:r>
            <a:r>
              <a:rPr lang="de-CH" dirty="0" smtClean="0">
                <a:ea typeface="Mathematica" panose="05050502060100000001" pitchFamily="18" charset="0"/>
              </a:rPr>
              <a:t> </a:t>
            </a:r>
            <a:r>
              <a:rPr lang="de-CH" dirty="0" smtClean="0">
                <a:ea typeface="Mathematica" panose="05050502060100000001" pitchFamily="18" charset="0"/>
              </a:rPr>
              <a:t>m (optical, n. possible), </a:t>
            </a:r>
          </a:p>
          <a:p>
            <a:pPr lvl="2"/>
            <a:r>
              <a:rPr lang="de-CH" dirty="0" smtClean="0">
                <a:ea typeface="Mathematica" panose="05050502060100000001" pitchFamily="18" charset="0"/>
              </a:rPr>
              <a:t>Typical mode volume: 1mm *(50 </a:t>
            </a:r>
            <a:r>
              <a:rPr lang="de-CH" dirty="0" smtClean="0">
                <a:latin typeface="Mathematica" panose="05050502060100000001" pitchFamily="18" charset="0"/>
                <a:ea typeface="Mathematica" panose="05050502060100000001" pitchFamily="18" charset="0"/>
                <a:sym typeface="Mathematica1" panose="05000502060100000001" pitchFamily="2" charset="2"/>
              </a:rPr>
              <a:t></a:t>
            </a:r>
            <a:r>
              <a:rPr lang="de-CH" dirty="0" smtClean="0">
                <a:ea typeface="Mathematica" panose="05050502060100000001" pitchFamily="18" charset="0"/>
              </a:rPr>
              <a:t>m)</a:t>
            </a:r>
            <a:r>
              <a:rPr lang="de-CH" baseline="30000" dirty="0" smtClean="0">
                <a:ea typeface="Mathematica" panose="05050502060100000001" pitchFamily="18" charset="0"/>
              </a:rPr>
              <a:t>2 </a:t>
            </a:r>
            <a:r>
              <a:rPr lang="de-CH" dirty="0">
                <a:ea typeface="Mathematica" panose="05050502060100000001" pitchFamily="18" charset="0"/>
              </a:rPr>
              <a:t>-&gt; </a:t>
            </a:r>
          </a:p>
          <a:p>
            <a:pPr lvl="1"/>
            <a:endParaRPr lang="de-CH" sz="2400" dirty="0" smtClean="0">
              <a:ea typeface="Mathematica" panose="05050502060100000001" pitchFamily="18" charset="0"/>
            </a:endParaRPr>
          </a:p>
          <a:p>
            <a:r>
              <a:rPr lang="de-CH" dirty="0" smtClean="0"/>
              <a:t>Linewidth:</a:t>
            </a:r>
          </a:p>
          <a:p>
            <a:pPr lvl="1"/>
            <a:r>
              <a:rPr lang="el-GR" dirty="0" smtClean="0">
                <a:latin typeface="Mathematica" panose="05050502060100000001" pitchFamily="18" charset="0"/>
                <a:ea typeface="Mathematica" panose="05050502060100000001" pitchFamily="18" charset="0"/>
                <a:sym typeface="Mathematica1" panose="05000502060100000001" pitchFamily="2" charset="2"/>
              </a:rPr>
              <a:t></a:t>
            </a:r>
            <a:r>
              <a:rPr lang="de-CH" dirty="0" smtClean="0">
                <a:latin typeface="Mathematica" panose="05050502060100000001" pitchFamily="18" charset="0"/>
                <a:ea typeface="Mathematica" panose="05050502060100000001" pitchFamily="18" charset="0"/>
                <a:sym typeface="Mathematica1" panose="05000502060100000001" pitchFamily="2" charset="2"/>
              </a:rPr>
              <a:t> </a:t>
            </a:r>
            <a:r>
              <a:rPr lang="de-CH" dirty="0" smtClean="0">
                <a:ea typeface="Mathematica" panose="05050502060100000001" pitchFamily="18" charset="0"/>
              </a:rPr>
              <a:t>~ </a:t>
            </a:r>
            <a:r>
              <a:rPr lang="de-CH" dirty="0" smtClean="0">
                <a:latin typeface="+mj-lt"/>
                <a:ea typeface="Mathematica" panose="05050502060100000001" pitchFamily="18" charset="0"/>
              </a:rPr>
              <a:t>10 </a:t>
            </a:r>
            <a:r>
              <a:rPr lang="de-CH" dirty="0" smtClean="0">
                <a:ea typeface="Mathematica" panose="05050502060100000001" pitchFamily="18" charset="0"/>
              </a:rPr>
              <a:t>Hz </a:t>
            </a:r>
            <a:r>
              <a:rPr lang="de-CH" dirty="0">
                <a:ea typeface="Mathematica" panose="05050502060100000001" pitchFamily="18" charset="0"/>
              </a:rPr>
              <a:t>(microwave) </a:t>
            </a:r>
            <a:endParaRPr lang="de-CH" dirty="0" smtClean="0">
              <a:ea typeface="Mathematica" panose="05050502060100000001" pitchFamily="18" charset="0"/>
            </a:endParaRPr>
          </a:p>
          <a:p>
            <a:pPr lvl="1"/>
            <a:r>
              <a:rPr lang="el-GR" dirty="0">
                <a:latin typeface="Mathematica" panose="05050502060100000001" pitchFamily="18" charset="0"/>
                <a:ea typeface="Mathematica" panose="05050502060100000001" pitchFamily="18" charset="0"/>
                <a:sym typeface="Mathematica1" panose="05000502060100000001" pitchFamily="2" charset="2"/>
              </a:rPr>
              <a:t></a:t>
            </a:r>
            <a:r>
              <a:rPr lang="de-CH" dirty="0" smtClean="0">
                <a:ea typeface="Mathematica" panose="05050502060100000001" pitchFamily="18" charset="0"/>
              </a:rPr>
              <a:t> </a:t>
            </a:r>
            <a:r>
              <a:rPr lang="de-CH" dirty="0">
                <a:ea typeface="Mathematica" panose="05050502060100000001" pitchFamily="18" charset="0"/>
              </a:rPr>
              <a:t>~ </a:t>
            </a:r>
            <a:r>
              <a:rPr lang="de-CH" dirty="0" smtClean="0">
                <a:latin typeface="+mj-lt"/>
                <a:ea typeface="Mathematica" panose="05050502060100000001" pitchFamily="18" charset="0"/>
              </a:rPr>
              <a:t>M</a:t>
            </a:r>
            <a:r>
              <a:rPr lang="de-CH" dirty="0" smtClean="0">
                <a:ea typeface="Mathematica" panose="05050502060100000001" pitchFamily="18" charset="0"/>
              </a:rPr>
              <a:t>Hz </a:t>
            </a:r>
            <a:r>
              <a:rPr lang="de-CH" dirty="0" smtClean="0">
                <a:ea typeface="Mathematica" panose="05050502060100000001" pitchFamily="18" charset="0"/>
              </a:rPr>
              <a:t>(optical)</a:t>
            </a:r>
            <a:endParaRPr lang="de-CH" dirty="0"/>
          </a:p>
          <a:p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32240" y="3140968"/>
                <a:ext cx="1296144" cy="43569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de-CH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de-CH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CH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de-CH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140968"/>
                <a:ext cx="1296144" cy="4356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5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Summary coupling strength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5354" y="1528192"/>
                <a:ext cx="8363272" cy="47811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CH" dirty="0" smtClean="0"/>
                  <a:t>Microwave: </a:t>
                </a:r>
              </a:p>
              <a:p>
                <a:r>
                  <a:rPr lang="de-CH" dirty="0" smtClean="0"/>
                  <a:t>Optical: </a:t>
                </a:r>
              </a:p>
              <a:p>
                <a:endParaRPr lang="de-CH" dirty="0"/>
              </a:p>
              <a:p>
                <a:endParaRPr lang="de-CH" dirty="0" smtClean="0"/>
              </a:p>
              <a:p>
                <a:r>
                  <a:rPr lang="de-CH" dirty="0" smtClean="0"/>
                  <a:t>What about </a:t>
                </a:r>
                <a:r>
                  <a:rPr lang="el-GR" dirty="0">
                    <a:latin typeface="Mathematica" panose="05050502060100000001" pitchFamily="18" charset="0"/>
                    <a:ea typeface="Mathematica" panose="05050502060100000001" pitchFamily="18" charset="0"/>
                    <a:sym typeface="Mathematica1" panose="05000502060100000001" pitchFamily="2" charset="2"/>
                  </a:rPr>
                  <a:t></a:t>
                </a:r>
                <a:r>
                  <a:rPr lang="de-CH" dirty="0" smtClean="0">
                    <a:latin typeface="+mj-lt"/>
                    <a:ea typeface="Mathematica" panose="05050502060100000001" pitchFamily="18" charset="0"/>
                  </a:rPr>
                  <a:t>?</a:t>
                </a:r>
                <a:endParaRPr lang="de-CH" dirty="0" smtClean="0">
                  <a:latin typeface="+mj-lt"/>
                  <a:ea typeface="Mathematica" panose="05050502060100000001" pitchFamily="18" charset="0"/>
                </a:endParaRPr>
              </a:p>
              <a:p>
                <a:pPr lvl="1"/>
                <a:r>
                  <a:rPr lang="de-CH" dirty="0" smtClean="0">
                    <a:latin typeface="+mj-lt"/>
                    <a:ea typeface="Mathematica" panose="05050502060100000001" pitchFamily="18" charset="0"/>
                  </a:rPr>
                  <a:t>Optical </a:t>
                </a:r>
                <a:r>
                  <a:rPr lang="el-GR" dirty="0" smtClean="0">
                    <a:latin typeface="Mathematica" panose="05050502060100000001" pitchFamily="18" charset="0"/>
                    <a:ea typeface="Mathematica" panose="05050502060100000001" pitchFamily="18" charset="0"/>
                    <a:sym typeface="Mathematica1" panose="05000502060100000001" pitchFamily="2" charset="2"/>
                  </a:rPr>
                  <a:t></a:t>
                </a:r>
                <a:r>
                  <a:rPr lang="de-CH" sz="2400" baseline="-25000" dirty="0" smtClean="0">
                    <a:ea typeface="Mathematica" panose="05050502060100000001" pitchFamily="18" charset="0"/>
                  </a:rPr>
                  <a:t>6p</a:t>
                </a:r>
                <a:r>
                  <a:rPr lang="de-CH" sz="2400" dirty="0" smtClean="0">
                    <a:ea typeface="Mathematica" panose="05050502060100000001" pitchFamily="18" charset="0"/>
                  </a:rPr>
                  <a:t>~ </a:t>
                </a:r>
                <a:r>
                  <a:rPr lang="de-CH" sz="2400" dirty="0" smtClean="0">
                    <a:ea typeface="Mathematica" panose="05050502060100000001" pitchFamily="18" charset="0"/>
                  </a:rPr>
                  <a:t>2.5 MHz</a:t>
                </a:r>
              </a:p>
              <a:p>
                <a:pPr lvl="1"/>
                <a:r>
                  <a:rPr lang="de-CH" dirty="0" smtClean="0">
                    <a:latin typeface="+mj-lt"/>
                    <a:ea typeface="Mathematica" panose="05050502060100000001" pitchFamily="18" charset="0"/>
                  </a:rPr>
                  <a:t>Rydberg </a:t>
                </a:r>
                <a:r>
                  <a:rPr lang="el-GR" dirty="0" smtClean="0">
                    <a:latin typeface="Mathematica" panose="05050502060100000001" pitchFamily="18" charset="0"/>
                    <a:ea typeface="Mathematica" panose="05050502060100000001" pitchFamily="18" charset="0"/>
                    <a:sym typeface="Mathematica1" panose="05000502060100000001" pitchFamily="2" charset="2"/>
                  </a:rPr>
                  <a:t></a:t>
                </a:r>
                <a:r>
                  <a:rPr lang="de-CH" baseline="-25000" dirty="0" smtClean="0">
                    <a:ea typeface="Mathematica" panose="05050502060100000001" pitchFamily="18" charset="0"/>
                  </a:rPr>
                  <a:t>50p</a:t>
                </a:r>
                <a:r>
                  <a:rPr lang="de-CH" dirty="0" smtClean="0">
                    <a:ea typeface="Mathematica" panose="05050502060100000001" pitchFamily="18" charset="0"/>
                  </a:rPr>
                  <a:t>~300 </a:t>
                </a:r>
                <a:r>
                  <a:rPr lang="de-CH" dirty="0" smtClean="0">
                    <a:ea typeface="Mathematica" panose="05050502060100000001" pitchFamily="18" charset="0"/>
                  </a:rPr>
                  <a:t>kHz, </a:t>
                </a:r>
                <a:r>
                  <a:rPr lang="el-GR" dirty="0" smtClean="0">
                    <a:latin typeface="Mathematica" panose="05050502060100000001" pitchFamily="18" charset="0"/>
                    <a:ea typeface="Mathematica" panose="05050502060100000001" pitchFamily="18" charset="0"/>
                    <a:sym typeface="Mathematica1" panose="05000502060100000001" pitchFamily="2" charset="2"/>
                  </a:rPr>
                  <a:t></a:t>
                </a:r>
                <a:r>
                  <a:rPr lang="de-CH" baseline="-25000" dirty="0" smtClean="0">
                    <a:ea typeface="Mathematica" panose="05050502060100000001" pitchFamily="18" charset="0"/>
                  </a:rPr>
                  <a:t>50,50</a:t>
                </a:r>
                <a:r>
                  <a:rPr lang="de-CH" dirty="0" smtClean="0">
                    <a:ea typeface="Mathematica" panose="05050502060100000001" pitchFamily="18" charset="0"/>
                  </a:rPr>
                  <a:t>~100 </a:t>
                </a:r>
                <a:r>
                  <a:rPr lang="de-CH" dirty="0" smtClean="0">
                    <a:ea typeface="Mathematica" panose="05050502060100000001" pitchFamily="18" charset="0"/>
                  </a:rPr>
                  <a:t>Hz </a:t>
                </a:r>
              </a:p>
              <a:p>
                <a:pPr lvl="1"/>
                <a:endParaRPr lang="de-CH" dirty="0">
                  <a:ea typeface="Mathematica" panose="05050502060100000001" pitchFamily="18" charset="0"/>
                </a:endParaRPr>
              </a:p>
              <a:p>
                <a:pPr lvl="1"/>
                <a:r>
                  <a:rPr lang="de-CH" dirty="0" smtClean="0">
                    <a:ea typeface="Mathematica" panose="05050502060100000001" pitchFamily="18" charset="0"/>
                  </a:rPr>
                  <a:t>&gt;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m:rPr>
                        <m:nor/>
                      </m:rPr>
                      <a:rPr lang="de-CH" sz="2400" dirty="0">
                        <a:ea typeface="Mathematica" panose="05050502060100000001" pitchFamily="18" charset="0"/>
                        <a:sym typeface="Mathematica1" panose="05000502060100000001" pitchFamily="2" charset="2"/>
                      </a:rPr>
                      <m:t>/</m:t>
                    </m:r>
                  </m:oMath>
                </a14:m>
                <a:r>
                  <a:rPr lang="el-GR" dirty="0" smtClean="0">
                    <a:latin typeface="Mathematica" panose="05050502060100000001" pitchFamily="18" charset="0"/>
                    <a:ea typeface="Mathematica" panose="05050502060100000001" pitchFamily="18" charset="0"/>
                    <a:sym typeface="Mathematica1" panose="05000502060100000001" pitchFamily="2" charset="2"/>
                  </a:rPr>
                  <a:t></a:t>
                </a:r>
                <a:r>
                  <a:rPr lang="de-CH" baseline="-25000" dirty="0" smtClean="0">
                    <a:ea typeface="Mathematica" panose="05050502060100000001" pitchFamily="18" charset="0"/>
                  </a:rPr>
                  <a:t>np </a:t>
                </a:r>
                <a14:m>
                  <m:oMath xmlns:m="http://schemas.openxmlformats.org/officeDocument/2006/math">
                    <m:r>
                      <a:rPr lang="de-CH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de-CH" dirty="0" smtClean="0">
                    <a:latin typeface="+mj-lt"/>
                    <a:ea typeface="Mathematica" panose="05050502060100000001" pitchFamily="18" charset="0"/>
                  </a:rPr>
                  <a:t> 1</a:t>
                </a:r>
                <a:r>
                  <a:rPr lang="de-CH" dirty="0" smtClean="0">
                    <a:latin typeface="+mj-lt"/>
                    <a:ea typeface="Mathematica" panose="05050502060100000001" pitchFamily="18" charset="0"/>
                    <a:sym typeface="Mathematica1" panose="05000502060100000001" pitchFamily="2" charset="2"/>
                  </a:rPr>
                  <a:t>/</a:t>
                </a:r>
                <a:r>
                  <a:rPr lang="de-CH" dirty="0" smtClean="0">
                    <a:latin typeface="+mj-lt"/>
                    <a:ea typeface="Mathematica" panose="05050502060100000001" pitchFamily="18" charset="0"/>
                  </a:rPr>
                  <a:t>n</a:t>
                </a:r>
                <a:r>
                  <a:rPr lang="de-CH" dirty="0" smtClean="0">
                    <a:ea typeface="Mathematica" panose="05050502060100000001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m:rPr>
                        <m:nor/>
                      </m:rPr>
                      <a:rPr lang="de-CH" sz="2400" dirty="0">
                        <a:ea typeface="Mathematica" panose="05050502060100000001" pitchFamily="18" charset="0"/>
                        <a:sym typeface="Mathematica1" panose="05000502060100000001" pitchFamily="2" charset="2"/>
                      </a:rPr>
                      <m:t>/</m:t>
                    </m:r>
                  </m:oMath>
                </a14:m>
                <a:r>
                  <a:rPr lang="el-GR" dirty="0" smtClean="0">
                    <a:latin typeface="Mathematica" panose="05050502060100000001" pitchFamily="18" charset="0"/>
                    <a:ea typeface="Mathematica" panose="05050502060100000001" pitchFamily="18" charset="0"/>
                    <a:sym typeface="Mathematica1" panose="05000502060100000001" pitchFamily="2" charset="2"/>
                  </a:rPr>
                  <a:t></a:t>
                </a:r>
                <a:r>
                  <a:rPr lang="de-CH" baseline="-25000" dirty="0" smtClean="0">
                    <a:ea typeface="Mathematica" panose="05050502060100000001" pitchFamily="18" charset="0"/>
                  </a:rPr>
                  <a:t>n,n-1</a:t>
                </a:r>
                <a:r>
                  <a:rPr lang="de-CH" dirty="0" smtClean="0">
                    <a:latin typeface="Mathematica" panose="05050502060100000001" pitchFamily="18" charset="0"/>
                    <a:ea typeface="Mathematica" panose="05050502060100000001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CH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</m:oMath>
                </a14:m>
                <a:r>
                  <a:rPr lang="de-CH" dirty="0" smtClean="0">
                    <a:ea typeface="Mathematica" panose="05050502060100000001" pitchFamily="18" charset="0"/>
                  </a:rPr>
                  <a:t>n</a:t>
                </a:r>
                <a:endParaRPr lang="de-CH" dirty="0">
                  <a:latin typeface="+mj-lt"/>
                </a:endParaRPr>
              </a:p>
              <a:p>
                <a:pPr lvl="1"/>
                <a:endParaRPr lang="de-CH" dirty="0" smtClean="0">
                  <a:ea typeface="Mathematica" panose="05050502060100000001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354" y="1528192"/>
                <a:ext cx="8363272" cy="4781128"/>
              </a:xfrm>
              <a:blipFill rotWithShape="0">
                <a:blip r:embed="rId2"/>
                <a:stretch>
                  <a:fillRect l="-1676" t="-267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9832" y="1628800"/>
                <a:ext cx="4824536" cy="435697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~2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40 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𝑘𝐻𝑧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de-CH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C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~2</m:t>
                    </m:r>
                    <m:r>
                      <a:rPr lang="de-C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C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10 </m:t>
                    </m:r>
                    <m:r>
                      <a:rPr lang="de-C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endParaRPr lang="de-CH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628800"/>
                <a:ext cx="4824536" cy="4356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59832" y="2192072"/>
                <a:ext cx="4824536" cy="435697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~2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5 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𝑀𝐻𝑧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de-CH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C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~2</m:t>
                    </m:r>
                    <m:r>
                      <a:rPr lang="de-C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C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 </m:t>
                    </m:r>
                    <m:r>
                      <a:rPr lang="de-CH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C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endParaRPr lang="de-CH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192072"/>
                <a:ext cx="4824536" cy="4356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54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66010" y="1656311"/>
            <a:ext cx="18220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frequency limited</a:t>
            </a:r>
            <a:endParaRPr lang="de-CH" dirty="0"/>
          </a:p>
        </p:txBody>
      </p:sp>
      <p:sp>
        <p:nvSpPr>
          <p:cNvPr id="7" name="TextBox 6"/>
          <p:cNvSpPr txBox="1"/>
          <p:nvPr/>
        </p:nvSpPr>
        <p:spPr>
          <a:xfrm>
            <a:off x="7261304" y="2134597"/>
            <a:ext cx="18220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Mode volume limited</a:t>
            </a:r>
            <a:endParaRPr lang="de-CH" dirty="0"/>
          </a:p>
        </p:txBody>
      </p:sp>
      <p:sp>
        <p:nvSpPr>
          <p:cNvPr id="11" name="TextBox 10"/>
          <p:cNvSpPr txBox="1"/>
          <p:nvPr/>
        </p:nvSpPr>
        <p:spPr>
          <a:xfrm>
            <a:off x="4972202" y="5147900"/>
            <a:ext cx="4737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n</a:t>
            </a:r>
            <a:r>
              <a:rPr lang="de-CH" baseline="30000" dirty="0" smtClean="0"/>
              <a:t>-5</a:t>
            </a:r>
            <a:endParaRPr lang="de-CH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5138608"/>
            <a:ext cx="4737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n</a:t>
            </a:r>
            <a:r>
              <a:rPr lang="de-CH" baseline="30000" dirty="0" smtClean="0"/>
              <a:t>-3</a:t>
            </a:r>
            <a:endParaRPr lang="de-CH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1268760"/>
            <a:ext cx="4737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n</a:t>
            </a:r>
            <a:r>
              <a:rPr lang="de-CH" baseline="30000" dirty="0" smtClean="0"/>
              <a:t>-4</a:t>
            </a:r>
            <a:endParaRPr lang="de-CH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3362456" y="5589240"/>
            <a:ext cx="18002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778209" y="3991238"/>
                <a:ext cx="1822006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CH" dirty="0" smtClean="0"/>
                  <a:t>Optimal n when g &gt;&gt; </a:t>
                </a:r>
                <a:r>
                  <a:rPr lang="el-GR" dirty="0">
                    <a:latin typeface="Mathematica" panose="05050502060100000001" pitchFamily="18" charset="0"/>
                    <a:ea typeface="Mathematica" panose="05050502060100000001" pitchFamily="18" charset="0"/>
                    <a:sym typeface="Mathematica1" panose="05000502060100000001" pitchFamily="2" charset="2"/>
                  </a:rPr>
                  <a:t> </a:t>
                </a:r>
                <a:r>
                  <a:rPr lang="de-CH" dirty="0">
                    <a:ea typeface="Mathematica" panose="05050502060100000001" pitchFamily="18" charset="0"/>
                  </a:rPr>
                  <a:t>~</a:t>
                </a:r>
                <a:r>
                  <a:rPr lang="el-GR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de-CH" dirty="0" smtClean="0"/>
                  <a:t> </a:t>
                </a:r>
                <a:endParaRPr lang="de-CH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209" y="3991238"/>
                <a:ext cx="1822006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658" t="-4630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 flipV="1">
            <a:off x="6589798" y="2025643"/>
            <a:ext cx="862522" cy="196512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94502" y="4679629"/>
            <a:ext cx="2401834" cy="128075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6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Experiment Haroche</a:t>
            </a:r>
            <a:endParaRPr lang="de-CH" dirty="0"/>
          </a:p>
        </p:txBody>
      </p:sp>
      <p:pic>
        <p:nvPicPr>
          <p:cNvPr id="259074" name="Picture 2" descr="http://scienceblogs.de/hier-wohnen-drachen/files/2012/10/haroch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" y="1411958"/>
            <a:ext cx="7883045" cy="44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6" name="Picture 4" descr="http://www2.cnrs.fr/sites/en/image/img_9334_star_h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t="11357" r="25471" b="7062"/>
          <a:stretch/>
        </p:blipFill>
        <p:spPr bwMode="auto">
          <a:xfrm>
            <a:off x="7251931" y="226957"/>
            <a:ext cx="1368152" cy="17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2270" y="1262083"/>
            <a:ext cx="2877904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/>
              <a:t>Effusive beam Laser filtering </a:t>
            </a:r>
          </a:p>
          <a:p>
            <a:r>
              <a:rPr lang="de-CH" dirty="0" smtClean="0"/>
              <a:t>w. doppler effect: 400m/s</a:t>
            </a:r>
            <a:endParaRPr lang="de-CH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457201" y="1908414"/>
            <a:ext cx="1354021" cy="166460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8570" y="4797083"/>
            <a:ext cx="2090893" cy="9233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/>
              <a:t>Black Box:</a:t>
            </a:r>
          </a:p>
          <a:p>
            <a:r>
              <a:rPr lang="de-CH" dirty="0" smtClean="0"/>
              <a:t>Excitation to circular</a:t>
            </a:r>
          </a:p>
          <a:p>
            <a:r>
              <a:rPr lang="de-CH" dirty="0" smtClean="0"/>
              <a:t>Rydberg states</a:t>
            </a:r>
            <a:endParaRPr lang="de-CH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14017" y="4063792"/>
            <a:ext cx="117623" cy="73329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89195" y="6481228"/>
            <a:ext cx="503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Advanced information: Nobelprize 2012, S. Haroche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7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Circular States: 53 photons</a:t>
            </a:r>
            <a:endParaRPr lang="de-CH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6165304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5616" y="5301208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5616" y="4509120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5616" y="2708920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7784" y="350100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27784" y="335699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27784" y="321297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7784" y="306896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27784" y="292494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27784" y="278092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27784" y="263691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27784" y="249289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27784" y="234888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27784" y="220486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27784" y="206084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27784" y="191683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31840" y="342900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31840" y="328498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31840" y="314096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31840" y="299695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31840" y="285293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31840" y="270892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31840" y="256490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31840" y="242088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31840" y="227687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31840" y="213285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31840" y="198884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35896" y="335699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35896" y="321297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306896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35896" y="292494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35896" y="278092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35896" y="263691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35896" y="249289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35896" y="234888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35896" y="220486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35896" y="206084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39952" y="328498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39952" y="314096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139952" y="299695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39952" y="285293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39952" y="270892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39952" y="256490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39952" y="242088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39952" y="227687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39952" y="213285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644008" y="321297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44008" y="306896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644008" y="292494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644008" y="278092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644008" y="263691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44008" y="249289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644008" y="234888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644008" y="220486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148064" y="314096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148064" y="299695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8064" y="285293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148064" y="270892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48064" y="256490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148064" y="242088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148064" y="227687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52120" y="306896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652120" y="292494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652120" y="278092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652120" y="263691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652120" y="249289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652120" y="234888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156176" y="299695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156176" y="285293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156176" y="270892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156176" y="256490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156176" y="242088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660232" y="292494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660232" y="278092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660232" y="263691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660232" y="249289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164288" y="285293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164288" y="270892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164288" y="256490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668344" y="278092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668344" y="263691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172400" y="270069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511826" y="5763807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5S</a:t>
            </a:r>
            <a:endParaRPr lang="de-CH" sz="2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511826" y="4907389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5P</a:t>
            </a:r>
            <a:endParaRPr lang="de-CH" sz="2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511826" y="4107623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5D</a:t>
            </a:r>
            <a:endParaRPr lang="de-CH" sz="2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1271238" y="2276872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5F </a:t>
            </a:r>
            <a:r>
              <a:rPr lang="de-CH" sz="2400" dirty="0"/>
              <a:t>m=2</a:t>
            </a:r>
          </a:p>
        </p:txBody>
      </p:sp>
      <p:sp>
        <p:nvSpPr>
          <p:cNvPr id="146" name="Right Arrow 145"/>
          <p:cNvSpPr/>
          <p:nvPr/>
        </p:nvSpPr>
        <p:spPr>
          <a:xfrm rot="16200000">
            <a:off x="952524" y="5665894"/>
            <a:ext cx="792088" cy="134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7" name="Right Arrow 146"/>
          <p:cNvSpPr/>
          <p:nvPr/>
        </p:nvSpPr>
        <p:spPr>
          <a:xfrm rot="16200000">
            <a:off x="817800" y="4837802"/>
            <a:ext cx="792088" cy="134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8" name="Right Arrow 147"/>
          <p:cNvSpPr/>
          <p:nvPr/>
        </p:nvSpPr>
        <p:spPr>
          <a:xfrm rot="16200000">
            <a:off x="479837" y="3513302"/>
            <a:ext cx="1808421" cy="183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9" name="TextBox 148"/>
          <p:cNvSpPr txBox="1"/>
          <p:nvPr/>
        </p:nvSpPr>
        <p:spPr>
          <a:xfrm>
            <a:off x="736200" y="557535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>
                <a:latin typeface="Mathematica" panose="05050502060100000001" pitchFamily="18" charset="0"/>
                <a:ea typeface="Mathematica" panose="05050502060100000001" pitchFamily="18" charset="0"/>
              </a:rPr>
              <a:t> </a:t>
            </a:r>
            <a:r>
              <a:rPr lang="el-GR" sz="2400" dirty="0" smtClean="0">
                <a:latin typeface="Mathematica" panose="05050502060100000001" pitchFamily="18" charset="0"/>
                <a:ea typeface="Mathematica" panose="05050502060100000001" pitchFamily="18" charset="0"/>
                <a:sym typeface="Mathematica1" panose="05000502060100000001" pitchFamily="2" charset="2"/>
              </a:rPr>
              <a:t></a:t>
            </a:r>
            <a:endParaRPr lang="de-CH" sz="2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721409" y="3405818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>
                <a:latin typeface="Mathematica" panose="05050502060100000001" pitchFamily="18" charset="0"/>
                <a:ea typeface="Mathematica" panose="05050502060100000001" pitchFamily="18" charset="0"/>
              </a:rPr>
              <a:t> </a:t>
            </a:r>
            <a:r>
              <a:rPr lang="el-GR" sz="2400" dirty="0" smtClean="0">
                <a:latin typeface="Mathematica" panose="05050502060100000001" pitchFamily="18" charset="0"/>
                <a:ea typeface="Mathematica" panose="05050502060100000001" pitchFamily="18" charset="0"/>
                <a:sym typeface="Mathematica1" panose="05000502060100000001" pitchFamily="2" charset="2"/>
              </a:rPr>
              <a:t></a:t>
            </a:r>
            <a:endParaRPr lang="de-CH" sz="2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611560" y="4756441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>
                <a:latin typeface="Mathematica" panose="05050502060100000001" pitchFamily="18" charset="0"/>
                <a:ea typeface="Mathematica" panose="05050502060100000001" pitchFamily="18" charset="0"/>
              </a:rPr>
              <a:t> </a:t>
            </a:r>
            <a:r>
              <a:rPr lang="el-GR" sz="2400" dirty="0" smtClean="0">
                <a:latin typeface="Mathematica" panose="05050502060100000001" pitchFamily="18" charset="0"/>
                <a:ea typeface="Mathematica" panose="05050502060100000001" pitchFamily="18" charset="0"/>
                <a:sym typeface="Mathematica1" panose="05000502060100000001" pitchFamily="2" charset="2"/>
              </a:rPr>
              <a:t></a:t>
            </a:r>
            <a:endParaRPr lang="de-CH" sz="2400" dirty="0"/>
          </a:p>
        </p:txBody>
      </p:sp>
      <p:sp>
        <p:nvSpPr>
          <p:cNvPr id="152" name="Freeform 151"/>
          <p:cNvSpPr/>
          <p:nvPr/>
        </p:nvSpPr>
        <p:spPr>
          <a:xfrm>
            <a:off x="2109972" y="2707105"/>
            <a:ext cx="551266" cy="824522"/>
          </a:xfrm>
          <a:custGeom>
            <a:avLst/>
            <a:gdLst>
              <a:gd name="connsiteX0" fmla="*/ 7586 w 551266"/>
              <a:gd name="connsiteY0" fmla="*/ 0 h 824522"/>
              <a:gd name="connsiteX1" fmla="*/ 67744 w 551266"/>
              <a:gd name="connsiteY1" fmla="*/ 577516 h 824522"/>
              <a:gd name="connsiteX2" fmla="*/ 500881 w 551266"/>
              <a:gd name="connsiteY2" fmla="*/ 806116 h 824522"/>
              <a:gd name="connsiteX3" fmla="*/ 524944 w 551266"/>
              <a:gd name="connsiteY3" fmla="*/ 794084 h 82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266" h="824522">
                <a:moveTo>
                  <a:pt x="7586" y="0"/>
                </a:moveTo>
                <a:cubicBezTo>
                  <a:pt x="-3443" y="221581"/>
                  <a:pt x="-14472" y="443163"/>
                  <a:pt x="67744" y="577516"/>
                </a:cubicBezTo>
                <a:cubicBezTo>
                  <a:pt x="149960" y="711869"/>
                  <a:pt x="424681" y="770021"/>
                  <a:pt x="500881" y="806116"/>
                </a:cubicBezTo>
                <a:cubicBezTo>
                  <a:pt x="577081" y="842211"/>
                  <a:pt x="551012" y="818147"/>
                  <a:pt x="524944" y="794084"/>
                </a:cubicBezTo>
              </a:path>
            </a:pathLst>
          </a:custGeom>
          <a:noFill/>
          <a:ln>
            <a:headEnd type="none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3" name="Right Arrow 152"/>
          <p:cNvSpPr/>
          <p:nvPr/>
        </p:nvSpPr>
        <p:spPr>
          <a:xfrm rot="20794297">
            <a:off x="2850636" y="3397216"/>
            <a:ext cx="440432" cy="19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4" name="Right Arrow 153"/>
          <p:cNvSpPr/>
          <p:nvPr/>
        </p:nvSpPr>
        <p:spPr>
          <a:xfrm rot="20794297">
            <a:off x="3415680" y="3292193"/>
            <a:ext cx="440432" cy="19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5" name="Right Arrow 154"/>
          <p:cNvSpPr/>
          <p:nvPr/>
        </p:nvSpPr>
        <p:spPr>
          <a:xfrm rot="20794297">
            <a:off x="3962087" y="3189566"/>
            <a:ext cx="440432" cy="19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6" name="Right Arrow 155"/>
          <p:cNvSpPr/>
          <p:nvPr/>
        </p:nvSpPr>
        <p:spPr>
          <a:xfrm rot="20794297">
            <a:off x="4508494" y="3117558"/>
            <a:ext cx="440432" cy="19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7" name="Right Arrow 156"/>
          <p:cNvSpPr/>
          <p:nvPr/>
        </p:nvSpPr>
        <p:spPr>
          <a:xfrm rot="20794297">
            <a:off x="5054901" y="3052320"/>
            <a:ext cx="440432" cy="19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8" name="Right Arrow 157"/>
          <p:cNvSpPr/>
          <p:nvPr/>
        </p:nvSpPr>
        <p:spPr>
          <a:xfrm rot="20794297">
            <a:off x="5528643" y="3023914"/>
            <a:ext cx="440432" cy="19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9" name="Right Arrow 158"/>
          <p:cNvSpPr/>
          <p:nvPr/>
        </p:nvSpPr>
        <p:spPr>
          <a:xfrm rot="20794297">
            <a:off x="6029559" y="2968611"/>
            <a:ext cx="440432" cy="19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0" name="Right Arrow 159"/>
          <p:cNvSpPr/>
          <p:nvPr/>
        </p:nvSpPr>
        <p:spPr>
          <a:xfrm rot="20794297">
            <a:off x="6510771" y="2879931"/>
            <a:ext cx="440432" cy="19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1" name="Right Arrow 160"/>
          <p:cNvSpPr/>
          <p:nvPr/>
        </p:nvSpPr>
        <p:spPr>
          <a:xfrm rot="20794297">
            <a:off x="7014826" y="2779573"/>
            <a:ext cx="440432" cy="19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2" name="Right Arrow 161"/>
          <p:cNvSpPr/>
          <p:nvPr/>
        </p:nvSpPr>
        <p:spPr>
          <a:xfrm rot="20794297">
            <a:off x="7520108" y="2726947"/>
            <a:ext cx="440432" cy="19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3" name="Right Arrow 162"/>
          <p:cNvSpPr/>
          <p:nvPr/>
        </p:nvSpPr>
        <p:spPr>
          <a:xfrm rot="20794297">
            <a:off x="8022937" y="2620853"/>
            <a:ext cx="440432" cy="19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4" name="TextBox 163"/>
          <p:cNvSpPr txBox="1"/>
          <p:nvPr/>
        </p:nvSpPr>
        <p:spPr>
          <a:xfrm>
            <a:off x="4127662" y="3374076"/>
            <a:ext cx="2285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n</a:t>
            </a:r>
            <a:r>
              <a:rPr lang="de-CH" sz="2400" dirty="0" smtClean="0"/>
              <a:t>=52 in 2.5 V/cm</a:t>
            </a:r>
            <a:endParaRPr lang="de-CH" sz="2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898383" y="4125963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250 MHz</a:t>
            </a:r>
            <a:endParaRPr lang="de-CH" sz="2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2338746" y="4687145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B-field: 18 Gauss</a:t>
            </a:r>
            <a:endParaRPr lang="de-CH" sz="2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8171312" y="1428171"/>
            <a:ext cx="922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n</a:t>
            </a:r>
            <a:r>
              <a:rPr lang="de-CH" sz="2400" dirty="0" smtClean="0"/>
              <a:t>=52  </a:t>
            </a:r>
          </a:p>
          <a:p>
            <a:r>
              <a:rPr lang="de-CH" sz="2400" dirty="0" smtClean="0"/>
              <a:t>l=51 </a:t>
            </a:r>
          </a:p>
          <a:p>
            <a:r>
              <a:rPr lang="de-CH" sz="2400" dirty="0" smtClean="0"/>
              <a:t>m=51</a:t>
            </a:r>
            <a:endParaRPr lang="de-CH" sz="2400" dirty="0"/>
          </a:p>
          <a:p>
            <a:endParaRPr lang="de-CH" sz="2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6813192" y="3707226"/>
            <a:ext cx="981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n=51  </a:t>
            </a:r>
          </a:p>
          <a:p>
            <a:r>
              <a:rPr lang="de-CH" sz="2400" dirty="0" smtClean="0"/>
              <a:t>l=50</a:t>
            </a:r>
          </a:p>
          <a:p>
            <a:r>
              <a:rPr lang="de-CH" sz="2400" dirty="0"/>
              <a:t>m</a:t>
            </a:r>
            <a:r>
              <a:rPr lang="de-CH" sz="2400" dirty="0" smtClean="0"/>
              <a:t>=50 </a:t>
            </a:r>
            <a:endParaRPr lang="de-CH" sz="2400" dirty="0"/>
          </a:p>
        </p:txBody>
      </p:sp>
      <p:cxnSp>
        <p:nvCxnSpPr>
          <p:cNvPr id="169" name="Straight Connector 168"/>
          <p:cNvCxnSpPr/>
          <p:nvPr/>
        </p:nvCxnSpPr>
        <p:spPr>
          <a:xfrm>
            <a:off x="7954779" y="426680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63" idx="3"/>
          </p:cNvCxnSpPr>
          <p:nvPr/>
        </p:nvCxnSpPr>
        <p:spPr>
          <a:xfrm flipH="1">
            <a:off x="8172400" y="2665164"/>
            <a:ext cx="284949" cy="15879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2165268" y="1401473"/>
            <a:ext cx="341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m = 2     3      </a:t>
            </a:r>
            <a:r>
              <a:rPr lang="de-CH" sz="2400" dirty="0"/>
              <a:t>4</a:t>
            </a:r>
            <a:r>
              <a:rPr lang="de-CH" sz="2400" dirty="0" smtClean="0"/>
              <a:t>     </a:t>
            </a:r>
            <a:r>
              <a:rPr lang="de-CH" sz="2400" dirty="0"/>
              <a:t>5</a:t>
            </a:r>
            <a:r>
              <a:rPr lang="de-CH" sz="2400" dirty="0" smtClean="0"/>
              <a:t>     …      </a:t>
            </a:r>
            <a:endParaRPr lang="de-CH" sz="2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3636848" y="6504746"/>
            <a:ext cx="548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Modified from lecture note: S. Haroche: quantumlah.org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81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49" grpId="0"/>
      <p:bldP spid="150" grpId="0"/>
      <p:bldP spid="151" grpId="0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On-screen Show (4:3)</PresentationFormat>
  <Paragraphs>215</Paragraphs>
  <Slides>32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Mathematica</vt:lpstr>
      <vt:lpstr>Mathematica1</vt:lpstr>
      <vt:lpstr>Matura MT Script Capitals</vt:lpstr>
      <vt:lpstr>Office Theme</vt:lpstr>
      <vt:lpstr>Equation</vt:lpstr>
      <vt:lpstr>Rydberg atoms part 2</vt:lpstr>
      <vt:lpstr>Part 2- Rydberg atoms</vt:lpstr>
      <vt:lpstr>Goal</vt:lpstr>
      <vt:lpstr>Coupling Rydberg atoms</vt:lpstr>
      <vt:lpstr>Coupling Rydberg atoms</vt:lpstr>
      <vt:lpstr>Advantages microwave regime for strong coupling g&gt;&gt; , </vt:lpstr>
      <vt:lpstr>Summary coupling strength</vt:lpstr>
      <vt:lpstr>Experiment Haroche</vt:lpstr>
      <vt:lpstr>Circular States: 53 photons</vt:lpstr>
      <vt:lpstr>Experiment Haroche</vt:lpstr>
      <vt:lpstr>Detection</vt:lpstr>
      <vt:lpstr>Rabi oscillations</vt:lpstr>
      <vt:lpstr>Rabi oscillations – change velocity</vt:lpstr>
      <vt:lpstr>The next step: Quantum feedback</vt:lpstr>
      <vt:lpstr>The next step: Quantum feedback</vt:lpstr>
      <vt:lpstr>The next step: Quantum feedback</vt:lpstr>
      <vt:lpstr>END</vt:lpstr>
      <vt:lpstr>ETH physics Rydberg experiment</vt:lpstr>
      <vt:lpstr>ETH physics Rydberg experiment</vt:lpstr>
      <vt:lpstr>ETH physics Rydberg experiment</vt:lpstr>
      <vt:lpstr>Dye/Yag laser system</vt:lpstr>
      <vt:lpstr>Dye/Yag laser system</vt:lpstr>
      <vt:lpstr>Dye/Yag laser system</vt:lpstr>
      <vt:lpstr>Dye/Yag laser system</vt:lpstr>
      <vt:lpstr>Dye laser</vt:lpstr>
      <vt:lpstr>ETH physics Rydberg experiment</vt:lpstr>
      <vt:lpstr>Results TOF 100ns</vt:lpstr>
      <vt:lpstr>Results TOF 100ns</vt:lpstr>
      <vt:lpstr>Results TOF 100ns</vt:lpstr>
      <vt:lpstr>Results TOF 100ns</vt:lpstr>
      <vt:lpstr>Results TOF 100ns</vt:lpstr>
      <vt:lpstr>Results TOF 15 μs</vt:lpstr>
    </vt:vector>
  </TitlesOfParts>
  <Company>ETH Zurich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tthiele</dc:creator>
  <cp:lastModifiedBy>Tobias Thiele</cp:lastModifiedBy>
  <cp:revision>611</cp:revision>
  <dcterms:created xsi:type="dcterms:W3CDTF">2014-04-07T11:33:02Z</dcterms:created>
  <dcterms:modified xsi:type="dcterms:W3CDTF">2015-04-23T16:37:04Z</dcterms:modified>
</cp:coreProperties>
</file>