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5" r:id="rId2"/>
    <p:sldMasterId id="2147483777" r:id="rId3"/>
    <p:sldMasterId id="2147483789" r:id="rId4"/>
    <p:sldMasterId id="2147483801" r:id="rId5"/>
    <p:sldMasterId id="2147483813" r:id="rId6"/>
    <p:sldMasterId id="2147483825" r:id="rId7"/>
    <p:sldMasterId id="2147483837" r:id="rId8"/>
    <p:sldMasterId id="2147483849" r:id="rId9"/>
  </p:sldMasterIdLst>
  <p:notesMasterIdLst>
    <p:notesMasterId r:id="rId39"/>
  </p:notesMasterIdLst>
  <p:handoutMasterIdLst>
    <p:handoutMasterId r:id="rId40"/>
  </p:handoutMasterIdLst>
  <p:sldIdLst>
    <p:sldId id="256" r:id="rId10"/>
    <p:sldId id="280" r:id="rId11"/>
    <p:sldId id="269" r:id="rId12"/>
    <p:sldId id="273" r:id="rId13"/>
    <p:sldId id="275" r:id="rId14"/>
    <p:sldId id="277" r:id="rId15"/>
    <p:sldId id="289" r:id="rId16"/>
    <p:sldId id="278" r:id="rId17"/>
    <p:sldId id="292" r:id="rId18"/>
    <p:sldId id="293" r:id="rId19"/>
    <p:sldId id="295" r:id="rId20"/>
    <p:sldId id="276" r:id="rId21"/>
    <p:sldId id="296" r:id="rId22"/>
    <p:sldId id="297" r:id="rId23"/>
    <p:sldId id="298" r:id="rId24"/>
    <p:sldId id="285" r:id="rId25"/>
    <p:sldId id="299" r:id="rId26"/>
    <p:sldId id="300" r:id="rId27"/>
    <p:sldId id="288" r:id="rId28"/>
    <p:sldId id="286" r:id="rId29"/>
    <p:sldId id="260" r:id="rId30"/>
    <p:sldId id="270" r:id="rId31"/>
    <p:sldId id="271" r:id="rId32"/>
    <p:sldId id="272" r:id="rId33"/>
    <p:sldId id="290" r:id="rId34"/>
    <p:sldId id="274" r:id="rId35"/>
    <p:sldId id="279" r:id="rId36"/>
    <p:sldId id="291" r:id="rId37"/>
    <p:sldId id="287" r:id="rId38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and Motivation(PZ)" id="{9FF61309-50B6-4E38-BD4C-13E24DB17A37}">
          <p14:sldIdLst>
            <p14:sldId id="256"/>
            <p14:sldId id="280"/>
            <p14:sldId id="269"/>
            <p14:sldId id="273"/>
            <p14:sldId id="275"/>
            <p14:sldId id="277"/>
          </p14:sldIdLst>
        </p14:section>
        <p14:section name="Fabrication and EE(ZJL)" id="{E9DD341A-FBFA-44AC-B4D0-20785304BFFC}">
          <p14:sldIdLst>
            <p14:sldId id="289"/>
            <p14:sldId id="278"/>
            <p14:sldId id="292"/>
            <p14:sldId id="293"/>
            <p14:sldId id="295"/>
            <p14:sldId id="276"/>
            <p14:sldId id="296"/>
            <p14:sldId id="297"/>
            <p14:sldId id="298"/>
            <p14:sldId id="285"/>
            <p14:sldId id="299"/>
            <p14:sldId id="300"/>
          </p14:sldIdLst>
        </p14:section>
        <p14:section name="Measurement Schemes(PZ)" id="{7275D8E5-D8D6-40BA-B2FD-3CD20866CA45}">
          <p14:sldIdLst>
            <p14:sldId id="288"/>
            <p14:sldId id="286"/>
            <p14:sldId id="260"/>
            <p14:sldId id="270"/>
            <p14:sldId id="271"/>
            <p14:sldId id="272"/>
            <p14:sldId id="290"/>
            <p14:sldId id="274"/>
          </p14:sldIdLst>
        </p14:section>
        <p14:section name="Summary and Appendix" id="{C2447312-2706-4EB9-B71D-AD825786CB6F}">
          <p14:sldIdLst>
            <p14:sldId id="279"/>
            <p14:sldId id="291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3929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3045" userDrawn="1">
          <p15:clr>
            <a:srgbClr val="A4A3A4"/>
          </p15:clr>
        </p15:guide>
        <p15:guide id="6" orient="horz" pos="4269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orient="horz" pos="1275" userDrawn="1">
          <p15:clr>
            <a:srgbClr val="A4A3A4"/>
          </p15:clr>
        </p15:guide>
        <p15:guide id="10" orient="horz" pos="391" userDrawn="1">
          <p15:clr>
            <a:srgbClr val="A4A3A4"/>
          </p15:clr>
        </p15:guide>
        <p15:guide id="11" pos="204" userDrawn="1">
          <p15:clr>
            <a:srgbClr val="A4A3A4"/>
          </p15:clr>
        </p15:guide>
        <p15:guide id="12" pos="5556" userDrawn="1">
          <p15:clr>
            <a:srgbClr val="A4A3A4"/>
          </p15:clr>
        </p15:guide>
        <p15:guide id="13" orient="horz" pos="482" userDrawn="1">
          <p15:clr>
            <a:srgbClr val="A4A3A4"/>
          </p15:clr>
        </p15:guide>
        <p15:guide id="14" pos="90" userDrawn="1">
          <p15:clr>
            <a:srgbClr val="A4A3A4"/>
          </p15:clr>
        </p15:guide>
        <p15:guide id="15" pos="56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07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6757" autoAdjust="0"/>
  </p:normalViewPr>
  <p:slideViewPr>
    <p:cSldViewPr snapToObjects="1">
      <p:cViewPr>
        <p:scale>
          <a:sx n="79" d="100"/>
          <a:sy n="79" d="100"/>
        </p:scale>
        <p:origin x="1000" y="536"/>
      </p:cViewPr>
      <p:guideLst>
        <p:guide orient="horz" pos="3929"/>
        <p:guide orient="horz" pos="2160"/>
        <p:guide orient="horz" pos="3045"/>
        <p:guide orient="horz" pos="4269"/>
        <p:guide orient="horz" pos="3974"/>
        <p:guide pos="2880"/>
        <p:guide orient="horz" pos="1275"/>
        <p:guide orient="horz" pos="391"/>
        <p:guide pos="204"/>
        <p:guide pos="5556"/>
        <p:guide orient="horz" pos="482"/>
        <p:guide pos="90"/>
        <p:guide pos="567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10DF1-1269-6D4A-9621-A3B8154A2E18}" type="datetimeFigureOut">
              <a:rPr lang="de-DE" smtClean="0">
                <a:latin typeface="Arial" panose="020B0604020202020204" pitchFamily="34" charset="0"/>
              </a:rPr>
              <a:t>11.04.16</a:t>
            </a:fld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8C67F9-0121-424E-BBD0-5352DCCD13D6}" type="slidenum">
              <a:rPr lang="de-DE" smtClean="0">
                <a:latin typeface="Arial" panose="020B0604020202020204" pitchFamily="34" charset="0"/>
              </a:rPr>
              <a:t>‹#›</a:t>
            </a:fld>
            <a:endParaRPr 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0260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BCDB334D-D17F-49C4-91DD-37BB7E818209}" type="datetimeFigureOut">
              <a:rPr lang="de-CH" smtClean="0"/>
              <a:pPr/>
              <a:t>11.04.16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A51C0C35-A9A2-4EFD-9BAF-1E52E29E03D1}" type="slidenum">
              <a:rPr lang="de-CH" smtClean="0"/>
              <a:pPr/>
              <a:t>‹#›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3599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 scale engineered during fabrication</a:t>
            </a:r>
          </a:p>
          <a:p>
            <a:r>
              <a:rPr lang="en-US" dirty="0" smtClean="0"/>
              <a:t>Further tuned in situ electrically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5781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 why shift the experimental data by</a:t>
            </a:r>
            <a:r>
              <a:rPr lang="en-US" baseline="0" dirty="0" smtClean="0"/>
              <a:t> +- </a:t>
            </a:r>
            <a:r>
              <a:rPr lang="en-US" baseline="0" dirty="0" err="1" smtClean="0"/>
              <a:t>Vr</a:t>
            </a:r>
            <a:r>
              <a:rPr lang="en-US" baseline="0" dirty="0" smtClean="0"/>
              <a:t>?  Is this QND measurement? </a:t>
            </a:r>
            <a:r>
              <a:rPr lang="en-US" baseline="0" dirty="0" smtClean="0">
                <a:sym typeface="Wingdings" panose="05000000000000000000" pitchFamily="2" charset="2"/>
              </a:rPr>
              <a:t> </a:t>
            </a:r>
            <a:r>
              <a:rPr lang="en-US" baseline="0" dirty="0" smtClean="0"/>
              <a:t>yes</a:t>
            </a:r>
          </a:p>
          <a:p>
            <a:r>
              <a:rPr lang="en-US" baseline="0" dirty="0" smtClean="0"/>
              <a:t>Why the peak is not at 6.044GHz. Does that mean the resonator resonance frequency is still shifted?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1C0C35-A9A2-4EFD-9BAF-1E52E29E03D1}" type="slidenum">
              <a:rPr lang="de-CH" smtClean="0"/>
              <a:pPr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946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emf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50448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55627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596176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57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692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1758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0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588037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753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342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260099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845901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801207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33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99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273340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172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3524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2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8926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30303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4902917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6617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0982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0024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09820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7931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115152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8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67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20666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777920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picture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3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558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22165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05893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6456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4964787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58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410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9751780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634004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23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1" y="1268760"/>
            <a:ext cx="8496300" cy="496855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0213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424929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054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792358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0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08750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32287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616566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91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13513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1268760"/>
            <a:ext cx="4104000" cy="496853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1268760"/>
            <a:ext cx="4104134" cy="4968530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82289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8599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81041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37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379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9063258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161749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87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31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5194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7127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3268529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93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4563876"/>
            <a:ext cx="8496300" cy="1673412"/>
          </a:xfrm>
          <a:solidFill>
            <a:schemeClr val="accent1"/>
          </a:solidFill>
        </p:spPr>
        <p:txBody>
          <a:bodyPr lIns="144000" tIns="108000" bIns="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3429000"/>
            <a:ext cx="8496300" cy="1152128"/>
          </a:xfrm>
          <a:solidFill>
            <a:schemeClr val="accent1"/>
          </a:solidFill>
        </p:spPr>
        <p:txBody>
          <a:bodyPr wrap="square" lIns="144000" tIns="72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323850" y="619200"/>
            <a:ext cx="8496300" cy="2809800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42017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solidFill>
            <a:schemeClr val="accent1"/>
          </a:solidFill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solidFill>
            <a:schemeClr val="accent1"/>
          </a:solidFill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4204512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2018077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0" y="4823307"/>
            <a:ext cx="8496300" cy="1013969"/>
          </a:xfrm>
          <a:noFill/>
        </p:spPr>
        <p:txBody>
          <a:bodyPr wrap="square" lIns="144000" tIns="10800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23850" y="5809755"/>
            <a:ext cx="8496300" cy="427535"/>
          </a:xfrm>
          <a:noFill/>
        </p:spPr>
        <p:txBody>
          <a:bodyPr lIns="144000" bIns="108000" anchor="b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5"/>
            <a:ext cx="8496300" cy="420451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772069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D (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3" name="Gerade Verbindung 12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Gerade Verbindung 23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 err="1" smtClean="0"/>
              <a:t>Bild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auf das Symbol </a:t>
            </a:r>
            <a:r>
              <a:rPr lang="en-GB" dirty="0" err="1" smtClean="0"/>
              <a:t>hinzufügen</a:t>
            </a:r>
            <a:r>
              <a:rPr lang="en-GB" dirty="0" smtClean="0"/>
              <a:t> und in den </a:t>
            </a:r>
            <a:r>
              <a:rPr lang="en-GB" dirty="0" err="1" smtClean="0"/>
              <a:t>Hintergrund</a:t>
            </a:r>
            <a:r>
              <a:rPr lang="en-GB" dirty="0" smtClean="0"/>
              <a:t> </a:t>
            </a:r>
            <a:r>
              <a:rPr lang="en-GB" dirty="0" err="1" smtClean="0"/>
              <a:t>stellen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23850" y="620714"/>
            <a:ext cx="8496298" cy="465726"/>
          </a:xfrm>
          <a:solidFill>
            <a:schemeClr val="bg1"/>
          </a:solidFill>
          <a:ln>
            <a:noFill/>
          </a:ln>
        </p:spPr>
        <p:txBody>
          <a:bodyPr lIns="151200" tIns="90000" anchor="t" anchorCtr="0"/>
          <a:lstStyle>
            <a:lvl1pPr marL="0" indent="0" algn="l">
              <a:lnSpc>
                <a:spcPct val="10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add subtitle</a:t>
            </a:r>
            <a:endParaRPr lang="en-GB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142875" y="152402"/>
            <a:ext cx="8858250" cy="612775"/>
            <a:chOff x="142875" y="152400"/>
            <a:chExt cx="8858250" cy="612775"/>
          </a:xfrm>
          <a:solidFill>
            <a:schemeClr val="accent1"/>
          </a:solidFill>
        </p:grpSpPr>
        <p:sp>
          <p:nvSpPr>
            <p:cNvPr id="7" name="Rechteck 6"/>
            <p:cNvSpPr/>
            <p:nvPr userDrawn="1"/>
          </p:nvSpPr>
          <p:spPr>
            <a:xfrm>
              <a:off x="142875" y="152400"/>
              <a:ext cx="8858250" cy="46831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9" name="Rechteck 8"/>
            <p:cNvSpPr/>
            <p:nvPr userDrawn="1"/>
          </p:nvSpPr>
          <p:spPr>
            <a:xfrm>
              <a:off x="142875" y="597694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1" name="Rechteck 10"/>
            <p:cNvSpPr/>
            <p:nvPr userDrawn="1"/>
          </p:nvSpPr>
          <p:spPr>
            <a:xfrm>
              <a:off x="8820150" y="597693"/>
              <a:ext cx="180975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12" name="Bild 18" descr="g_eth_logo_kurz_neg_Schutzraum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23851" y="1044001"/>
            <a:ext cx="8496299" cy="980063"/>
          </a:xfrm>
          <a:solidFill>
            <a:schemeClr val="bg1"/>
          </a:solidFill>
        </p:spPr>
        <p:txBody>
          <a:bodyPr wrap="square" lIns="144000" tIns="0" anchor="t" anchorCtr="0"/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323850" y="6957490"/>
            <a:ext cx="84962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Change </a:t>
            </a:r>
            <a:r>
              <a:rPr lang="en-GB" sz="1400" dirty="0" err="1" smtClean="0">
                <a:solidFill>
                  <a:schemeClr val="tx1"/>
                </a:solidFill>
              </a:rPr>
              <a:t>foto</a:t>
            </a:r>
            <a:r>
              <a:rPr lang="en-GB" sz="1400" baseline="0" dirty="0" smtClean="0">
                <a:solidFill>
                  <a:schemeClr val="tx1"/>
                </a:solidFill>
              </a:rPr>
              <a:t>: Select picture – right click – change picture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49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23850" y="2024064"/>
            <a:ext cx="8496300" cy="42100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05139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23850" y="2024065"/>
            <a:ext cx="4104000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 marL="1077913" indent="-177800"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716016" y="2024065"/>
            <a:ext cx="4104134" cy="4213225"/>
          </a:xfrm>
        </p:spPr>
        <p:txBody>
          <a:bodyPr lIns="140400" rIns="0"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spcBef>
                <a:spcPts val="400"/>
              </a:spcBef>
              <a:defRPr sz="1800"/>
            </a:lvl2pPr>
            <a:lvl3pPr>
              <a:lnSpc>
                <a:spcPct val="100000"/>
              </a:lnSpc>
              <a:spcBef>
                <a:spcPts val="400"/>
              </a:spcBef>
              <a:defRPr sz="1600"/>
            </a:lvl3pPr>
            <a:lvl4pPr>
              <a:lnSpc>
                <a:spcPct val="100000"/>
              </a:lnSpc>
              <a:spcBef>
                <a:spcPts val="400"/>
              </a:spcBef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tel 7"/>
          <p:cNvSpPr>
            <a:spLocks noGrp="1"/>
          </p:cNvSpPr>
          <p:nvPr>
            <p:ph type="title" hasCustomPrompt="1"/>
          </p:nvPr>
        </p:nvSpPr>
        <p:spPr>
          <a:solidFill>
            <a:schemeClr val="bg1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300031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Freiflä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368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13538962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323850" y="620713"/>
            <a:ext cx="8496300" cy="560786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Add a picture by dragging it onto the icon or by clicking on the icon</a:t>
            </a:r>
          </a:p>
        </p:txBody>
      </p:sp>
    </p:spTree>
    <p:extLst>
      <p:ext uri="{BB962C8B-B14F-4D97-AF65-F5344CB8AC3E}">
        <p14:creationId xmlns:p14="http://schemas.microsoft.com/office/powerpoint/2010/main" val="26885338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306000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2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gray">
          <a:xfrm>
            <a:off x="0" y="0"/>
            <a:ext cx="9144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5" name="Bild 4" descr="eth_logo_kurz_pos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64015"/>
            <a:ext cx="966978" cy="1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85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Relationship Id="rId9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theme" Target="../theme/theme5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theme" Target="../theme/theme6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3.xml"/><Relationship Id="rId10" Type="http://schemas.openxmlformats.org/officeDocument/2006/relationships/theme" Target="../theme/theme7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theme" Target="../theme/theme8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theme" Target="../theme/theme9.xml"/><Relationship Id="rId11" Type="http://schemas.openxmlformats.org/officeDocument/2006/relationships/image" Target="../media/image1.emf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323850" y="620715"/>
            <a:ext cx="8496300" cy="51588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6" r:id="rId4"/>
    <p:sldLayoutId id="2147483650" r:id="rId5"/>
    <p:sldLayoutId id="2147483652" r:id="rId6"/>
    <p:sldLayoutId id="2147483655" r:id="rId7"/>
    <p:sldLayoutId id="2147483665" r:id="rId8"/>
    <p:sldLayoutId id="2147483668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34920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6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586419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8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78417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2132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2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2021011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4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85308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6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1913461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8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-377675" y="-385093"/>
            <a:ext cx="9379990" cy="7159750"/>
            <a:chOff x="-377675" y="-385093"/>
            <a:chExt cx="9379990" cy="7159750"/>
          </a:xfrm>
        </p:grpSpPr>
        <p:cxnSp>
          <p:nvCxnSpPr>
            <p:cNvPr id="17" name="Gerade Verbindung 16"/>
            <p:cNvCxnSpPr/>
            <p:nvPr/>
          </p:nvCxnSpPr>
          <p:spPr>
            <a:xfrm rot="5400000">
              <a:off x="190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rot="5400000">
              <a:off x="8689266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-377675" y="3427045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-377675" y="762794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 userDrawn="1"/>
          </p:nvCxnSpPr>
          <p:spPr>
            <a:xfrm>
              <a:off x="-377675" y="6304951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 userDrawn="1"/>
          </p:nvCxnSpPr>
          <p:spPr>
            <a:xfrm>
              <a:off x="-377675" y="6237242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8" name="Gerade Verbindung 27"/>
            <p:cNvCxnSpPr/>
            <p:nvPr userDrawn="1"/>
          </p:nvCxnSpPr>
          <p:spPr>
            <a:xfrm>
              <a:off x="-377675" y="67746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rot="5400000">
              <a:off x="44388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/>
            <p:cNvCxnSpPr/>
            <p:nvPr userDrawn="1"/>
          </p:nvCxnSpPr>
          <p:spPr>
            <a:xfrm>
              <a:off x="-377675" y="619432"/>
              <a:ext cx="262800" cy="128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 userDrawn="1"/>
          </p:nvCxnSpPr>
          <p:spPr>
            <a:xfrm>
              <a:off x="-377675" y="2020566"/>
              <a:ext cx="262289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 userDrawn="1"/>
          </p:nvCxnSpPr>
          <p:spPr>
            <a:xfrm>
              <a:off x="-377675" y="4831557"/>
              <a:ext cx="262800" cy="0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 userDrawn="1"/>
          </p:nvCxnSpPr>
          <p:spPr>
            <a:xfrm rot="5400000">
              <a:off x="10959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 userDrawn="1"/>
          </p:nvCxnSpPr>
          <p:spPr>
            <a:xfrm rot="5400000">
              <a:off x="8870400" y="-254209"/>
              <a:ext cx="262800" cy="1031"/>
            </a:xfrm>
            <a:prstGeom prst="line">
              <a:avLst/>
            </a:prstGeom>
            <a:ln w="6350" cap="flat" cmpd="sng" algn="ctr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/>
          <p:cNvGrpSpPr/>
          <p:nvPr userDrawn="1"/>
        </p:nvGrpSpPr>
        <p:grpSpPr>
          <a:xfrm>
            <a:off x="142875" y="152402"/>
            <a:ext cx="8859601" cy="612775"/>
            <a:chOff x="142874" y="152400"/>
            <a:chExt cx="8859601" cy="612775"/>
          </a:xfrm>
          <a:solidFill>
            <a:schemeClr val="accent1"/>
          </a:solidFill>
        </p:grpSpPr>
        <p:sp>
          <p:nvSpPr>
            <p:cNvPr id="24" name="Rechteck 23"/>
            <p:cNvSpPr/>
            <p:nvPr userDrawn="1"/>
          </p:nvSpPr>
          <p:spPr>
            <a:xfrm>
              <a:off x="142875" y="152400"/>
              <a:ext cx="8859600" cy="4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142874" y="597694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26" name="Rechteck 25"/>
            <p:cNvSpPr/>
            <p:nvPr userDrawn="1"/>
          </p:nvSpPr>
          <p:spPr>
            <a:xfrm>
              <a:off x="8814997" y="597693"/>
              <a:ext cx="187200" cy="167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pic>
          <p:nvPicPr>
            <p:cNvPr id="27" name="Bild 18" descr="g_eth_logo_kurz_neg_Schutzraum.eps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" y="306000"/>
              <a:ext cx="971061" cy="158400"/>
            </a:xfrm>
            <a:prstGeom prst="rect">
              <a:avLst/>
            </a:prstGeom>
            <a:grpFill/>
          </p:spPr>
        </p:pic>
      </p:grp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7937625" y="6308726"/>
            <a:ext cx="612068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4572001" y="6308726"/>
            <a:ext cx="3208613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First name Surname (edit via “Insert” &gt; “Header &amp; Footer”)</a:t>
            </a:r>
            <a:endParaRPr lang="en-GB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8626351" y="6308726"/>
            <a:ext cx="266700" cy="468312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6C6AE60A-B69C-4790-82F7-3882EDF231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323850" y="2024064"/>
            <a:ext cx="8483938" cy="4213224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/>
          <a:p>
            <a:pPr lvl="0"/>
            <a:r>
              <a:rPr lang="en-GB" dirty="0" err="1" smtClean="0"/>
              <a:t>Erste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2"/>
            <a:r>
              <a:rPr lang="en-GB" dirty="0" err="1" smtClean="0"/>
              <a:t>Dritte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3"/>
            <a:r>
              <a:rPr lang="en-GB" dirty="0" err="1" smtClean="0"/>
              <a:t>Vierte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  <a:p>
            <a:pPr lvl="4"/>
            <a:r>
              <a:rPr lang="en-GB" dirty="0" err="1" smtClean="0"/>
              <a:t>Fünfte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8559849" y="6300190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18" name="Textfeld 17"/>
          <p:cNvSpPr txBox="1"/>
          <p:nvPr userDrawn="1"/>
        </p:nvSpPr>
        <p:spPr>
          <a:xfrm>
            <a:off x="7834509" y="6300189"/>
            <a:ext cx="105958" cy="468312"/>
          </a:xfrm>
          <a:prstGeom prst="rect">
            <a:avLst/>
          </a:prstGeom>
          <a:noFill/>
        </p:spPr>
        <p:txBody>
          <a:bodyPr wrap="none" lIns="36000" rIns="36000" rtlCol="0" anchor="ctr" anchorCtr="0">
            <a:noAutofit/>
          </a:bodyPr>
          <a:lstStyle/>
          <a:p>
            <a:pPr algn="ctr"/>
            <a:r>
              <a:rPr lang="en-GB" sz="800" dirty="0" smtClean="0"/>
              <a:t>|</a:t>
            </a:r>
            <a:endParaRPr lang="en-GB" sz="800" dirty="0"/>
          </a:p>
        </p:txBody>
      </p: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gray">
          <a:xfrm>
            <a:off x="323850" y="620714"/>
            <a:ext cx="8496300" cy="972000"/>
          </a:xfrm>
          <a:prstGeom prst="rect">
            <a:avLst/>
          </a:prstGeom>
          <a:solidFill>
            <a:schemeClr val="bg1"/>
          </a:solidFill>
        </p:spPr>
        <p:txBody>
          <a:bodyPr vert="horz" lIns="144000" tIns="54000" rIns="144000" bIns="0" rtlCol="0" anchor="t" anchorCtr="0">
            <a:noAutofit/>
          </a:bodyPr>
          <a:lstStyle/>
          <a:p>
            <a:r>
              <a:rPr lang="en-GB" dirty="0" err="1" smtClean="0"/>
              <a:t>Titelmasterformat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324000" y="6308727"/>
            <a:ext cx="4248000" cy="459775"/>
          </a:xfrm>
          <a:prstGeom prst="rect">
            <a:avLst/>
          </a:prstGeom>
          <a:noFill/>
        </p:spPr>
        <p:txBody>
          <a:bodyPr wrap="square" lIns="0" rIns="0" rtlCol="0" anchor="ctr" anchorCtr="0">
            <a:noAutofit/>
          </a:bodyPr>
          <a:lstStyle/>
          <a:p>
            <a:r>
              <a:rPr lang="en-GB" sz="800" b="1" dirty="0" smtClean="0"/>
              <a:t>Placeholder for organisational unit name / logo</a:t>
            </a:r>
            <a:r>
              <a:rPr lang="en-GB" sz="800" baseline="0" dirty="0" smtClean="0"/>
              <a:t/>
            </a:r>
            <a:br>
              <a:rPr lang="en-GB" sz="800" baseline="0" dirty="0" smtClean="0"/>
            </a:br>
            <a:r>
              <a:rPr lang="en-GB" sz="800" baseline="0" dirty="0" smtClean="0"/>
              <a:t>(edit in slide master via “View” &gt; “Slide Master”) </a:t>
            </a:r>
          </a:p>
        </p:txBody>
      </p:sp>
    </p:spTree>
    <p:extLst>
      <p:ext uri="{BB962C8B-B14F-4D97-AF65-F5344CB8AC3E}">
        <p14:creationId xmlns:p14="http://schemas.microsoft.com/office/powerpoint/2010/main" val="342620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60" r:id="rId9"/>
  </p:sldLayoutIdLst>
  <p:transition>
    <p:fade/>
  </p:transition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5113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3763" indent="-2667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913" indent="-17780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2063" indent="-184150" algn="l" defTabSz="914400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 userDrawn="1">
          <p15:clr>
            <a:srgbClr val="F26B43"/>
          </p15:clr>
        </p15:guide>
        <p15:guide id="2" pos="5556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orient="horz" pos="391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7" orient="horz" pos="3045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1275" userDrawn="1">
          <p15:clr>
            <a:srgbClr val="F26B43"/>
          </p15:clr>
        </p15:guide>
        <p15:guide id="10" orient="horz" pos="3974" userDrawn="1">
          <p15:clr>
            <a:srgbClr val="F26B43"/>
          </p15:clr>
        </p15:guide>
        <p15:guide id="11" orient="horz" pos="42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f"/><Relationship Id="rId3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tiff"/><Relationship Id="rId3" Type="http://schemas.openxmlformats.org/officeDocument/2006/relationships/image" Target="../media/image2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tiff"/><Relationship Id="rId3" Type="http://schemas.openxmlformats.org/officeDocument/2006/relationships/image" Target="../media/image2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3.png"/><Relationship Id="rId1" Type="http://schemas.openxmlformats.org/officeDocument/2006/relationships/tags" Target="../tags/tag15.xml"/><Relationship Id="rId2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4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330.png"/><Relationship Id="rId8" Type="http://schemas.openxmlformats.org/officeDocument/2006/relationships/image" Target="../media/image340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" Type="http://schemas.openxmlformats.org/officeDocument/2006/relationships/tags" Target="../tags/tag19.xml"/><Relationship Id="rId2" Type="http://schemas.openxmlformats.org/officeDocument/2006/relationships/tags" Target="../tags/tag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Relationship Id="rId10" Type="http://schemas.openxmlformats.org/officeDocument/2006/relationships/tags" Target="../tags/tag11.xml"/><Relationship Id="rId11" Type="http://schemas.openxmlformats.org/officeDocument/2006/relationships/tags" Target="../tags/tag12.xml"/><Relationship Id="rId12" Type="http://schemas.openxmlformats.org/officeDocument/2006/relationships/slideLayout" Target="../slideLayouts/slideLayout5.xml"/><Relationship Id="rId13" Type="http://schemas.openxmlformats.org/officeDocument/2006/relationships/notesSlide" Target="../notesSlides/notesSlide1.xml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6" Type="http://schemas.openxmlformats.org/officeDocument/2006/relationships/image" Target="../media/image80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11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tags" Target="../tags/tag13.xml"/><Relationship Id="rId2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Peng Zhou</a:t>
            </a:r>
          </a:p>
          <a:p>
            <a:r>
              <a:rPr lang="en-GB" dirty="0" err="1" smtClean="0"/>
              <a:t>Zi-Jin</a:t>
            </a:r>
            <a:r>
              <a:rPr lang="en-GB" dirty="0" smtClean="0"/>
              <a:t> Lei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15-04-2016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18" name="Titel 1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Circuit QED Experiment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01" y="872877"/>
            <a:ext cx="4433231" cy="24846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893810"/>
            <a:ext cx="3309784" cy="225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3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fabricate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CPB</a:t>
            </a:r>
            <a:endParaRPr kumimoji="1" lang="zh-CN" altLang="en-US" dirty="0"/>
          </a:p>
        </p:txBody>
      </p:sp>
      <p:pic>
        <p:nvPicPr>
          <p:cNvPr id="7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2"/>
          <a:stretch/>
        </p:blipFill>
        <p:spPr>
          <a:xfrm>
            <a:off x="388731" y="1268760"/>
            <a:ext cx="3813576" cy="2647453"/>
          </a:xfrm>
          <a:prstGeom prst="rect">
            <a:avLst/>
          </a:prstGeom>
        </p:spPr>
      </p:pic>
      <p:pic>
        <p:nvPicPr>
          <p:cNvPr id="8" name="内容占位符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5" t="47185" r="1" b="-2088"/>
          <a:stretch/>
        </p:blipFill>
        <p:spPr>
          <a:xfrm>
            <a:off x="186304" y="1304230"/>
            <a:ext cx="4218429" cy="250284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376" y="1208010"/>
            <a:ext cx="4716530" cy="20699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88731" y="4149080"/>
            <a:ext cx="823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Aluminum-oxidation-aluminum structure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Coupling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cavity,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connecting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ground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Sub-micrometer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structure: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Electron </a:t>
            </a:r>
            <a:r>
              <a:rPr lang="en-US" altLang="zh-CN" sz="2400" dirty="0"/>
              <a:t>beam lithography</a:t>
            </a:r>
            <a:r>
              <a:rPr lang="zh-CN" altLang="zh-CN" sz="2400" dirty="0"/>
              <a:t> </a:t>
            </a:r>
            <a:r>
              <a:rPr lang="zh-CN" altLang="zh-CN" sz="2400" dirty="0" smtClean="0"/>
              <a:t> </a:t>
            </a:r>
            <a:endParaRPr lang="en-US" altLang="zh-CN" sz="2400" dirty="0" smtClean="0"/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/>
              <a:t>E</a:t>
            </a:r>
            <a:r>
              <a:rPr lang="en-US" altLang="zh-CN" sz="2400" baseline="-25000" dirty="0"/>
              <a:t>J</a:t>
            </a:r>
            <a:r>
              <a:rPr lang="en-US" altLang="zh-CN" sz="2400" dirty="0"/>
              <a:t> is controlled by the depth of oxidation </a:t>
            </a:r>
            <a:r>
              <a:rPr lang="en-US" altLang="zh-CN" sz="2400" dirty="0" smtClean="0"/>
              <a:t>layer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/>
              <a:t>D</a:t>
            </a:r>
            <a:r>
              <a:rPr lang="en-US" altLang="zh-CN" sz="2400" dirty="0" smtClean="0"/>
              <a:t>ouble </a:t>
            </a:r>
            <a:r>
              <a:rPr lang="en-US" altLang="zh-CN" sz="2400" dirty="0"/>
              <a:t>angles deposition</a:t>
            </a:r>
            <a:r>
              <a:rPr lang="zh-CN" altLang="zh-CN" sz="2400" dirty="0"/>
              <a:t> 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322677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fabricate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CPB</a:t>
            </a:r>
            <a:endParaRPr kumimoji="1"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388731" y="4149080"/>
            <a:ext cx="823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Aluminum-oxidation-aluminum structure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Coupling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cavity,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connecting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ground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 smtClean="0"/>
              <a:t>Sub-micrometer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size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structure: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Electron </a:t>
            </a:r>
            <a:r>
              <a:rPr lang="en-US" altLang="zh-CN" sz="2400" dirty="0"/>
              <a:t>beam lithography</a:t>
            </a:r>
            <a:r>
              <a:rPr lang="zh-CN" altLang="zh-CN" sz="2400" dirty="0"/>
              <a:t> </a:t>
            </a:r>
            <a:r>
              <a:rPr lang="zh-CN" altLang="zh-CN" sz="2400" dirty="0" smtClean="0"/>
              <a:t> </a:t>
            </a:r>
            <a:endParaRPr lang="en-US" altLang="zh-CN" sz="2400" dirty="0" smtClean="0"/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/>
              <a:t>E</a:t>
            </a:r>
            <a:r>
              <a:rPr lang="en-US" altLang="zh-CN" sz="2400" baseline="-25000" dirty="0"/>
              <a:t>J</a:t>
            </a:r>
            <a:r>
              <a:rPr lang="en-US" altLang="zh-CN" sz="2400" dirty="0"/>
              <a:t> is controlled by the depth of oxidation </a:t>
            </a:r>
            <a:r>
              <a:rPr lang="en-US" altLang="zh-CN" sz="2400" dirty="0" smtClean="0"/>
              <a:t>layer</a:t>
            </a:r>
          </a:p>
          <a:p>
            <a:pPr marL="342900" indent="-342900">
              <a:buFont typeface="Wingdings" charset="2"/>
              <a:buChar char="n"/>
            </a:pPr>
            <a:r>
              <a:rPr lang="en-US" altLang="zh-CN" sz="2400" dirty="0"/>
              <a:t>D</a:t>
            </a:r>
            <a:r>
              <a:rPr lang="en-US" altLang="zh-CN" sz="2400" dirty="0" smtClean="0"/>
              <a:t>ouble </a:t>
            </a:r>
            <a:r>
              <a:rPr lang="en-US" altLang="zh-CN" sz="2400" dirty="0"/>
              <a:t>angles deposition</a:t>
            </a:r>
            <a:r>
              <a:rPr lang="zh-CN" altLang="zh-CN" sz="2400" dirty="0"/>
              <a:t> </a:t>
            </a:r>
            <a:endParaRPr lang="en-US" altLang="zh-CN" sz="2400" dirty="0" smtClean="0"/>
          </a:p>
        </p:txBody>
      </p:sp>
      <p:pic>
        <p:nvPicPr>
          <p:cNvPr id="10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25" y="1216698"/>
            <a:ext cx="81280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642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1" y="1268760"/>
            <a:ext cx="8496300" cy="5508278"/>
          </a:xfrm>
        </p:spPr>
        <p:txBody>
          <a:bodyPr/>
          <a:lstStyle/>
          <a:p>
            <a:r>
              <a:rPr lang="en-US" altLang="zh-CN" dirty="0"/>
              <a:t>L</a:t>
            </a:r>
            <a:r>
              <a:rPr lang="en-US" altLang="zh-CN" dirty="0" smtClean="0"/>
              <a:t>ow </a:t>
            </a:r>
            <a:r>
              <a:rPr lang="en-US" altLang="zh-CN" dirty="0"/>
              <a:t>temperature </a:t>
            </a:r>
            <a:r>
              <a:rPr lang="en-US" altLang="zh-CN" dirty="0" smtClean="0"/>
              <a:t>tech</a:t>
            </a:r>
          </a:p>
          <a:p>
            <a:r>
              <a:rPr lang="en-US" altLang="zh-CN" dirty="0" smtClean="0"/>
              <a:t>Sub-in-situ amplification</a:t>
            </a:r>
          </a:p>
          <a:p>
            <a:r>
              <a:rPr lang="en-US" altLang="zh-CN" dirty="0" smtClean="0"/>
              <a:t>Microwave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technique</a:t>
            </a:r>
          </a:p>
          <a:p>
            <a:r>
              <a:rPr lang="en-US" altLang="zh-CN" dirty="0" smtClean="0"/>
              <a:t>Small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analysis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Technique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" y="3140968"/>
            <a:ext cx="9144000" cy="24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122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1124744"/>
            <a:ext cx="6840760" cy="5109457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13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Dilution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R</a:t>
            </a:r>
            <a:r>
              <a:rPr kumimoji="1" lang="en-US" altLang="zh-CN" dirty="0" smtClean="0"/>
              <a:t>efrigerator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3953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Dilution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R</a:t>
            </a:r>
            <a:r>
              <a:rPr kumimoji="1" lang="en-US" altLang="zh-CN" dirty="0" smtClean="0"/>
              <a:t>efrigerator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561" y="1268413"/>
            <a:ext cx="6638877" cy="4968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46" y="19270"/>
            <a:ext cx="69659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138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19" y="1772493"/>
            <a:ext cx="7247285" cy="496887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Dilution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refrigerator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9" r="43714"/>
          <a:stretch/>
        </p:blipFill>
        <p:spPr>
          <a:xfrm>
            <a:off x="6163866" y="629032"/>
            <a:ext cx="2664296" cy="240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770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3850" y="1124745"/>
            <a:ext cx="4680197" cy="4968551"/>
          </a:xfrm>
        </p:spPr>
        <p:txBody>
          <a:bodyPr/>
          <a:lstStyle/>
          <a:p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thermal </a:t>
            </a:r>
            <a:r>
              <a:rPr lang="en-US" altLang="zh-CN" dirty="0"/>
              <a:t>excitation of electron-hole </a:t>
            </a:r>
            <a:r>
              <a:rPr lang="en-US" altLang="zh-CN" dirty="0" smtClean="0"/>
              <a:t>pairs</a:t>
            </a:r>
          </a:p>
          <a:p>
            <a:r>
              <a:rPr lang="en-US" altLang="zh-CN" dirty="0"/>
              <a:t>M</a:t>
            </a:r>
            <a:r>
              <a:rPr lang="en-US" altLang="zh-CN" dirty="0" smtClean="0"/>
              <a:t>ature </a:t>
            </a:r>
            <a:r>
              <a:rPr lang="en-US" altLang="zh-CN" dirty="0"/>
              <a:t>High Electron Mobility Transistor (HEMT)</a:t>
            </a:r>
            <a:r>
              <a:rPr lang="zh-CN" altLang="zh-CN" dirty="0"/>
              <a:t> </a:t>
            </a:r>
            <a:r>
              <a:rPr lang="zh-CN" altLang="zh-CN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noise</a:t>
            </a:r>
          </a:p>
          <a:p>
            <a:r>
              <a:rPr lang="en-US" altLang="zh-CN" dirty="0" smtClean="0"/>
              <a:t>Luckily,</a:t>
            </a:r>
            <a:r>
              <a:rPr lang="zh-CN" altLang="en-US" dirty="0" smtClean="0"/>
              <a:t> </a:t>
            </a:r>
            <a:r>
              <a:rPr lang="en-US" altLang="zh-CN" dirty="0" smtClean="0"/>
              <a:t>you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</a:t>
            </a:r>
            <a:r>
              <a:rPr lang="zh-CN" altLang="en-US" dirty="0" smtClean="0"/>
              <a:t> </a:t>
            </a:r>
            <a:r>
              <a:rPr lang="en-US" altLang="zh-CN" dirty="0" smtClean="0"/>
              <a:t>buy</a:t>
            </a:r>
            <a:r>
              <a:rPr lang="zh-CN" altLang="en-US" dirty="0" smtClean="0"/>
              <a:t> </a:t>
            </a:r>
            <a:r>
              <a:rPr lang="en-US" altLang="zh-CN" dirty="0" smtClean="0"/>
              <a:t>it!</a:t>
            </a:r>
          </a:p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RF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amplifier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1K</a:t>
            </a:r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8230" t="3392" r="6743" b="12991"/>
          <a:stretch/>
        </p:blipFill>
        <p:spPr>
          <a:xfrm>
            <a:off x="4833274" y="548680"/>
            <a:ext cx="4320159" cy="316835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31640" y="3738799"/>
            <a:ext cx="849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Cross-sectional STEM image of the gate region in a 130-nm </a:t>
            </a:r>
            <a:r>
              <a:rPr lang="en-US" altLang="zh-CN" dirty="0" err="1" smtClean="0"/>
              <a:t>InP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i="1" dirty="0"/>
              <a:t>IEEE ELECTRON DEVICE LETTERS, VOL. 33, NO. 5, MAY 2012 </a:t>
            </a:r>
            <a:r>
              <a:rPr lang="zh-CN" altLang="en-US" i="1" dirty="0" smtClean="0"/>
              <a:t> </a:t>
            </a:r>
            <a:endParaRPr lang="en-US" altLang="zh-CN" i="1" dirty="0"/>
          </a:p>
          <a:p>
            <a:endParaRPr kumimoji="1"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" y="4374997"/>
            <a:ext cx="9144000" cy="2402041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985367" y="4386847"/>
            <a:ext cx="1080120" cy="2402041"/>
          </a:xfrm>
          <a:prstGeom prst="rect">
            <a:avLst/>
          </a:prstGeom>
          <a:noFill/>
          <a:ln w="6032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6548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17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CN" dirty="0"/>
              <a:t>Phase lock-in tech</a:t>
            </a:r>
            <a:endParaRPr lang="zh-CN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539552" y="1412776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</a:t>
            </a:r>
            <a:r>
              <a:rPr lang="en-US" altLang="zh-CN" dirty="0" err="1" smtClean="0"/>
              <a:t>orthogonality</a:t>
            </a:r>
            <a:r>
              <a:rPr lang="en-US" altLang="zh-CN" dirty="0" smtClean="0"/>
              <a:t> </a:t>
            </a:r>
            <a:r>
              <a:rPr lang="en-US" altLang="zh-CN" dirty="0"/>
              <a:t>of sine </a:t>
            </a:r>
            <a:r>
              <a:rPr lang="en-US" altLang="zh-CN" dirty="0" smtClean="0"/>
              <a:t>functions</a:t>
            </a:r>
          </a:p>
          <a:p>
            <a:r>
              <a:rPr lang="en-US" altLang="zh-CN" dirty="0" smtClean="0"/>
              <a:t>Collect </a:t>
            </a:r>
            <a:r>
              <a:rPr lang="en-US" altLang="zh-CN" dirty="0"/>
              <a:t>out the signal even 1000 less than noise</a:t>
            </a:r>
            <a:r>
              <a:rPr lang="zh-CN" altLang="zh-CN" dirty="0"/>
              <a:t> </a:t>
            </a:r>
            <a:r>
              <a:rPr lang="zh-CN" altLang="zh-CN" dirty="0" smtClean="0"/>
              <a:t> </a:t>
            </a:r>
            <a:endParaRPr kumimoji="1" lang="zh-CN" alt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3364" y="2140930"/>
            <a:ext cx="5059687" cy="31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04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added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18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realization of single photon</a:t>
            </a:r>
            <a:r>
              <a:rPr lang="zh-CN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4529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1" y="1268761"/>
            <a:ext cx="4320157" cy="864096"/>
          </a:xfrm>
        </p:spPr>
        <p:txBody>
          <a:bodyPr/>
          <a:lstStyle/>
          <a:p>
            <a:r>
              <a:rPr lang="en-US" dirty="0" smtClean="0"/>
              <a:t>First order decoupled from 1/f noise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Dispersive Readout: Why Ng = 1?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726" y="1136595"/>
            <a:ext cx="3325837" cy="24214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23851" y="2132857"/>
            <a:ext cx="6768429" cy="4344056"/>
            <a:chOff x="323851" y="2132857"/>
            <a:chExt cx="6768429" cy="4344056"/>
          </a:xfrm>
        </p:grpSpPr>
        <p:pic>
          <p:nvPicPr>
            <p:cNvPr id="7" name="Content Placeholder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91680" y="3690203"/>
              <a:ext cx="5400600" cy="2786710"/>
            </a:xfrm>
            <a:prstGeom prst="rect">
              <a:avLst/>
            </a:prstGeom>
          </p:spPr>
        </p:pic>
        <p:sp>
          <p:nvSpPr>
            <p:cNvPr id="11" name="Content Placeholder 1"/>
            <p:cNvSpPr txBox="1">
              <a:spLocks/>
            </p:cNvSpPr>
            <p:nvPr/>
          </p:nvSpPr>
          <p:spPr>
            <a:xfrm>
              <a:off x="323851" y="2132857"/>
              <a:ext cx="4320157" cy="879075"/>
            </a:xfrm>
            <a:prstGeom prst="rect">
              <a:avLst/>
            </a:prstGeom>
          </p:spPr>
          <p:txBody>
            <a:bodyPr vert="horz" lIns="140400" tIns="0" rIns="14400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65113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3763" indent="-2667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7913" indent="-1778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2063" indent="-18415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Dispersive is the most sensitive (high SNR)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46332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3850" y="5406679"/>
            <a:ext cx="8496300" cy="758625"/>
          </a:xfrm>
        </p:spPr>
        <p:txBody>
          <a:bodyPr>
            <a:normAutofit/>
          </a:bodyPr>
          <a:lstStyle/>
          <a:p>
            <a:r>
              <a:rPr lang="en-US" altLang="zh-CN" sz="2000" i="1" dirty="0" smtClean="0"/>
              <a:t>Nature, Vol431, September2004, 162-167</a:t>
            </a:r>
            <a:endParaRPr kumimoji="1" lang="zh-CN" altLang="en-US" i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</a:t>
            </a:fld>
            <a:endParaRPr lang="en-GB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b="181"/>
          <a:stretch/>
        </p:blipFill>
        <p:spPr>
          <a:xfrm>
            <a:off x="337573" y="692718"/>
            <a:ext cx="8426292" cy="4570539"/>
          </a:xfrm>
        </p:spPr>
      </p:pic>
    </p:spTree>
    <p:extLst>
      <p:ext uri="{BB962C8B-B14F-4D97-AF65-F5344CB8AC3E}">
        <p14:creationId xmlns:p14="http://schemas.microsoft.com/office/powerpoint/2010/main" val="13938580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To be added 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20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1/</a:t>
            </a:r>
            <a:r>
              <a:rPr kumimoji="1" lang="en-US" altLang="zh-CN" i="1" dirty="0" smtClean="0"/>
              <a:t>f</a:t>
            </a:r>
            <a:r>
              <a:rPr kumimoji="1" lang="zh-CN" altLang="en-US" i="1" dirty="0" smtClean="0"/>
              <a:t>  </a:t>
            </a:r>
            <a:r>
              <a:rPr kumimoji="1" lang="en-US" altLang="zh-CN" dirty="0" smtClean="0"/>
              <a:t>noise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sensitivity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8753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44008" y="1130784"/>
            <a:ext cx="4149992" cy="2802272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Transmission Power and Phase Spectrum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4586" y="4005064"/>
            <a:ext cx="4001258" cy="2716601"/>
          </a:xfrm>
          <a:prstGeom prst="rect">
            <a:avLst/>
          </a:prstGeom>
        </p:spPr>
      </p:pic>
      <p:sp>
        <p:nvSpPr>
          <p:cNvPr id="7" name="Content Placeholder 1 2"/>
          <p:cNvSpPr txBox="1">
            <a:spLocks/>
          </p:cNvSpPr>
          <p:nvPr/>
        </p:nvSpPr>
        <p:spPr>
          <a:xfrm>
            <a:off x="323851" y="1268760"/>
            <a:ext cx="4320157" cy="745299"/>
          </a:xfrm>
          <a:prstGeom prst="rect">
            <a:avLst/>
          </a:prstGeom>
        </p:spPr>
        <p:txBody>
          <a:bodyPr vert="horz" lIns="140400" tIns="0" rIns="144000" bIns="0" rtlCol="0">
            <a:no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3763" indent="-2667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7913" indent="-1778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2063" indent="-18415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Probe the resonator system spectroscopically</a:t>
            </a:r>
          </a:p>
          <a:p>
            <a:endParaRPr lang="en-US" dirty="0"/>
          </a:p>
          <a:p>
            <a:endParaRPr lang="en-US" dirty="0" smtClean="0"/>
          </a:p>
        </p:txBody>
      </p:sp>
      <p:grpSp>
        <p:nvGrpSpPr>
          <p:cNvPr id="16" name="Group 15"/>
          <p:cNvGrpSpPr/>
          <p:nvPr/>
        </p:nvGrpSpPr>
        <p:grpSpPr>
          <a:xfrm>
            <a:off x="4358297" y="1906047"/>
            <a:ext cx="2456656" cy="2808312"/>
            <a:chOff x="4355976" y="1988840"/>
            <a:chExt cx="2456656" cy="2808312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355976" y="1988840"/>
              <a:ext cx="2304256" cy="288032"/>
            </a:xfrm>
            <a:prstGeom prst="straightConnector1">
              <a:avLst/>
            </a:prstGeom>
            <a:ln w="19050" cap="sq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355976" y="2429272"/>
              <a:ext cx="2456656" cy="2367880"/>
            </a:xfrm>
            <a:prstGeom prst="straightConnector1">
              <a:avLst/>
            </a:prstGeom>
            <a:ln w="19050" cap="sq">
              <a:solidFill>
                <a:schemeClr val="tx1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23850" y="2047041"/>
            <a:ext cx="4320157" cy="1115325"/>
            <a:chOff x="323850" y="2047041"/>
            <a:chExt cx="4320157" cy="1115325"/>
          </a:xfrm>
        </p:grpSpPr>
        <p:pic>
          <p:nvPicPr>
            <p:cNvPr id="8" name="Picture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516" y="2137280"/>
              <a:ext cx="969091" cy="216024"/>
            </a:xfrm>
            <a:prstGeom prst="rect">
              <a:avLst/>
            </a:prstGeom>
          </p:spPr>
        </p:pic>
        <p:sp>
          <p:nvSpPr>
            <p:cNvPr id="34" name="Content Placeholder 1 2"/>
            <p:cNvSpPr txBox="1">
              <a:spLocks/>
            </p:cNvSpPr>
            <p:nvPr/>
          </p:nvSpPr>
          <p:spPr>
            <a:xfrm>
              <a:off x="323850" y="2047041"/>
              <a:ext cx="4320157" cy="1115325"/>
            </a:xfrm>
            <a:prstGeom prst="rect">
              <a:avLst/>
            </a:prstGeom>
          </p:spPr>
          <p:txBody>
            <a:bodyPr vert="horz" lIns="140400" tIns="0" rIns="144000" bIns="0" rtlCol="0">
              <a:noAutofit/>
            </a:bodyPr>
            <a:lstStyle>
              <a:lvl1pPr marL="361950" indent="-36195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7063" indent="-265113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3763" indent="-2667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77913" indent="-17780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262063" indent="-184150" algn="l" defTabSz="914400" rtl="0" eaLnBrk="1" latinLnBrk="0" hangingPunct="1">
                <a:lnSpc>
                  <a:spcPct val="100000"/>
                </a:lnSpc>
                <a:spcBef>
                  <a:spcPts val="4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Far-detuned qubit                </a:t>
              </a:r>
              <a:r>
                <a:rPr lang="en-US" dirty="0" err="1" smtClean="0"/>
                <a:t>qubit</a:t>
              </a:r>
              <a:r>
                <a:rPr lang="en-US" dirty="0" smtClean="0"/>
                <a:t> and  resonator are decoupled</a:t>
              </a:r>
            </a:p>
            <a:p>
              <a:endParaRPr lang="en-US" dirty="0"/>
            </a:p>
            <a:p>
              <a:endParaRPr lang="en-US" dirty="0" smtClean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3849" y="2047041"/>
            <a:ext cx="6264375" cy="4465729"/>
            <a:chOff x="323849" y="2047041"/>
            <a:chExt cx="6264375" cy="4465729"/>
          </a:xfrm>
        </p:grpSpPr>
        <p:grpSp>
          <p:nvGrpSpPr>
            <p:cNvPr id="40" name="Group 39"/>
            <p:cNvGrpSpPr/>
            <p:nvPr/>
          </p:nvGrpSpPr>
          <p:grpSpPr>
            <a:xfrm>
              <a:off x="3205826" y="2047041"/>
              <a:ext cx="3382398" cy="2848559"/>
              <a:chOff x="3205826" y="2047041"/>
              <a:chExt cx="3382398" cy="2848559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3205826" y="2047041"/>
                <a:ext cx="3166374" cy="1664157"/>
              </a:xfrm>
              <a:prstGeom prst="straightConnector1">
                <a:avLst/>
              </a:prstGeom>
              <a:ln w="19050" cap="sq">
                <a:solidFill>
                  <a:srgbClr val="1F407A"/>
                </a:solidFill>
                <a:round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3205826" y="3778737"/>
                <a:ext cx="3382398" cy="1116863"/>
              </a:xfrm>
              <a:prstGeom prst="straightConnector1">
                <a:avLst/>
              </a:prstGeom>
              <a:ln w="19050" cap="sq">
                <a:solidFill>
                  <a:srgbClr val="1F407A"/>
                </a:solidFill>
                <a:round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323849" y="3162366"/>
              <a:ext cx="4320157" cy="3350404"/>
              <a:chOff x="323849" y="3162366"/>
              <a:chExt cx="4320157" cy="3350404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314504" y="3986657"/>
                <a:ext cx="2256398" cy="2526113"/>
                <a:chOff x="1458767" y="4005064"/>
                <a:chExt cx="2256398" cy="2526113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58767" y="4005064"/>
                  <a:ext cx="2256398" cy="2526113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1547664" y="4092732"/>
                  <a:ext cx="341497" cy="344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323849" y="3162366"/>
                <a:ext cx="4320157" cy="714081"/>
                <a:chOff x="323849" y="3162366"/>
                <a:chExt cx="4320157" cy="714081"/>
              </a:xfrm>
            </p:grpSpPr>
            <p:pic>
              <p:nvPicPr>
                <p:cNvPr id="23" name="Picture 22"/>
                <p:cNvPicPr>
                  <a:picLocks noChangeAspect="1"/>
                </p:cNvPicPr>
                <p:nvPr>
                  <p:custDataLst>
                    <p:tags r:id="rId1"/>
                  </p:custDataLst>
                </p:nvPr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22435" y="3603651"/>
                  <a:ext cx="1240536" cy="272796"/>
                </a:xfrm>
                <a:prstGeom prst="rect">
                  <a:avLst/>
                </a:prstGeom>
              </p:spPr>
            </p:pic>
            <p:sp>
              <p:nvSpPr>
                <p:cNvPr id="35" name="Content Placeholder 1 2"/>
                <p:cNvSpPr txBox="1">
                  <a:spLocks/>
                </p:cNvSpPr>
                <p:nvPr/>
              </p:nvSpPr>
              <p:spPr>
                <a:xfrm>
                  <a:off x="323849" y="3162366"/>
                  <a:ext cx="4320157" cy="714081"/>
                </a:xfrm>
                <a:prstGeom prst="rect">
                  <a:avLst/>
                </a:prstGeom>
              </p:spPr>
              <p:txBody>
                <a:bodyPr vert="horz" lIns="140400" tIns="0" rIns="144000" bIns="0" rtlCol="0">
                  <a:noAutofit/>
                </a:bodyPr>
                <a:lstStyle>
                  <a:lvl1pPr marL="361950" indent="-361950" algn="l" defTabSz="914400" rtl="0" eaLnBrk="1" latinLnBrk="0" hangingPunct="1">
                    <a:lnSpc>
                      <a:spcPct val="100000"/>
                    </a:lnSpc>
                    <a:spcBef>
                      <a:spcPts val="5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27063" indent="-265113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893763" indent="-266700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077913" indent="-177800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262063" indent="-184150" algn="l" defTabSz="914400" rtl="0" eaLnBrk="1" latinLnBrk="0" hangingPunct="1">
                    <a:lnSpc>
                      <a:spcPct val="100000"/>
                    </a:lnSpc>
                    <a:spcBef>
                      <a:spcPts val="400"/>
                    </a:spcBef>
                    <a:buClr>
                      <a:schemeClr val="accent1"/>
                    </a:buClr>
                    <a:buFont typeface="Wingdings" pitchFamily="2" charset="2"/>
                    <a:buChar char="§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Dispersive </a:t>
                  </a:r>
                  <a:r>
                    <a:rPr lang="en-US" dirty="0"/>
                    <a:t>QND </a:t>
                  </a:r>
                  <a:r>
                    <a:rPr lang="en-US" dirty="0" smtClean="0"/>
                    <a:t>readout   at e.g. </a:t>
                  </a:r>
                  <a:endParaRPr lang="en-US" dirty="0"/>
                </a:p>
                <a:p>
                  <a:endParaRPr lang="en-US" dirty="0"/>
                </a:p>
                <a:p>
                  <a:endParaRPr lang="en-US" dirty="0" smtClean="0"/>
                </a:p>
              </p:txBody>
            </p:sp>
          </p:grpSp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218" y="2783511"/>
            <a:ext cx="3988376" cy="223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86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7340" y="1185418"/>
            <a:ext cx="8159011" cy="42100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22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850" y="620714"/>
            <a:ext cx="8496300" cy="576038"/>
          </a:xfrm>
        </p:spPr>
        <p:txBody>
          <a:bodyPr/>
          <a:lstStyle/>
          <a:p>
            <a:r>
              <a:rPr lang="en-US" dirty="0" smtClean="0"/>
              <a:t>Measurements of phase shift vs. </a:t>
            </a:r>
            <a:endParaRPr lang="en-US" b="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56" y="771240"/>
            <a:ext cx="749808" cy="2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8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751" y="1484784"/>
            <a:ext cx="8496300" cy="405831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23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of phase shift vs. </a:t>
            </a: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56" y="771240"/>
            <a:ext cx="749808" cy="26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789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Rabi </a:t>
            </a:r>
            <a:r>
              <a:rPr lang="en-US" dirty="0"/>
              <a:t>M</a:t>
            </a:r>
            <a:r>
              <a:rPr lang="en-US" dirty="0" smtClean="0"/>
              <a:t>ode Splitting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340768"/>
            <a:ext cx="3629025" cy="20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556792"/>
            <a:ext cx="4132014" cy="4151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0" y="3717032"/>
            <a:ext cx="33201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Qubit at charge degeneracy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Combined ground state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Weak probe beam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95841" y="4653136"/>
            <a:ext cx="1790950" cy="1484935"/>
            <a:chOff x="795841" y="4653136"/>
            <a:chExt cx="1790950" cy="1484935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1331640" y="4653136"/>
              <a:ext cx="648072" cy="1055536"/>
            </a:xfrm>
            <a:prstGeom prst="straightConnector1">
              <a:avLst/>
            </a:prstGeom>
            <a:ln w="19050" cap="sq">
              <a:solidFill>
                <a:srgbClr val="FF0000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2047850" y="4941168"/>
              <a:ext cx="113407" cy="903136"/>
            </a:xfrm>
            <a:prstGeom prst="straightConnector1">
              <a:avLst/>
            </a:prstGeom>
            <a:ln w="19050" cap="sq">
              <a:solidFill>
                <a:srgbClr val="00B050"/>
              </a:solidFill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795841" y="5708672"/>
                  <a:ext cx="93532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=0.06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841" y="5708672"/>
                  <a:ext cx="935321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614" r="-5229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779711" y="5861072"/>
                  <a:ext cx="8070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=0.5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711" y="5861072"/>
                  <a:ext cx="80708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3030" r="-6818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05" y="4357669"/>
            <a:ext cx="648072" cy="199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56" y="4083983"/>
            <a:ext cx="549818" cy="1858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6503" y="5002311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Sensitive to photon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Evidence for strong coupling 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25" y="3784999"/>
            <a:ext cx="710988" cy="21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61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22218" y="1408977"/>
            <a:ext cx="4104133" cy="4447510"/>
          </a:xfrm>
        </p:spPr>
        <p:txBody>
          <a:bodyPr/>
          <a:lstStyle/>
          <a:p>
            <a:r>
              <a:rPr lang="en-US" dirty="0" smtClean="0"/>
              <a:t>If n too large: maybe excite to large energy values</a:t>
            </a:r>
          </a:p>
          <a:p>
            <a:r>
              <a:rPr lang="en-US" dirty="0" smtClean="0"/>
              <a:t>If n too small: cannot distinguish from thermal noise. 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1269B0"/>
                </a:solidFill>
              </a:rPr>
              <a:t>To be added: How?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Beak: Why and How?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4132014" cy="41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21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Rabi Mode Splitting (cont'd)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17623"/>
            <a:ext cx="721995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3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situ control of qubit parameter</a:t>
            </a:r>
          </a:p>
          <a:p>
            <a:r>
              <a:rPr lang="en-US" dirty="0" smtClean="0"/>
              <a:t>Transmission measurement </a:t>
            </a:r>
          </a:p>
          <a:p>
            <a:r>
              <a:rPr lang="en-US" dirty="0" smtClean="0"/>
              <a:t>QND readout is possible </a:t>
            </a:r>
          </a:p>
          <a:p>
            <a:r>
              <a:rPr lang="en-US" dirty="0" smtClean="0"/>
              <a:t>Strong coupling regime is achieved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847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[1]</a:t>
            </a:r>
            <a:r>
              <a:rPr lang="en-US" dirty="0"/>
              <a:t> </a:t>
            </a:r>
            <a:r>
              <a:rPr lang="en-US" dirty="0" err="1"/>
              <a:t>Wallraff</a:t>
            </a:r>
            <a:r>
              <a:rPr lang="en-US" dirty="0"/>
              <a:t>, Andreas, et al. "Strong coupling of a single photon to a superconducting qubit using circuit quantum electrodynamics." </a:t>
            </a:r>
            <a:r>
              <a:rPr lang="en-US" i="1" dirty="0" smtClean="0"/>
              <a:t>Nature </a:t>
            </a:r>
            <a:r>
              <a:rPr lang="en-US" dirty="0" smtClean="0"/>
              <a:t>431.7005 </a:t>
            </a:r>
            <a:r>
              <a:rPr lang="en-US" dirty="0"/>
              <a:t>(2004): 162-167.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32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29</a:t>
            </a:fld>
            <a:endParaRPr lang="en-GB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Appendix: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Dilution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refrigerator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057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0" y="1574331"/>
            <a:ext cx="8496300" cy="4968551"/>
          </a:xfrm>
        </p:spPr>
        <p:txBody>
          <a:bodyPr/>
          <a:lstStyle/>
          <a:p>
            <a:r>
              <a:rPr lang="en-US" sz="3600" dirty="0" smtClean="0"/>
              <a:t>Motivation: </a:t>
            </a:r>
            <a:r>
              <a:rPr lang="en-US" altLang="zh-CN" sz="3600" dirty="0" smtClean="0"/>
              <a:t>(</a:t>
            </a:r>
            <a:r>
              <a:rPr lang="en-US" altLang="zh-CN" sz="3200" i="1" dirty="0" smtClean="0"/>
              <a:t>Peng</a:t>
            </a:r>
            <a:r>
              <a:rPr lang="en-US" altLang="zh-CN" sz="3600" dirty="0" smtClean="0"/>
              <a:t>)</a:t>
            </a:r>
            <a:endParaRPr lang="en-US" sz="3600" dirty="0" smtClean="0"/>
          </a:p>
          <a:p>
            <a:pPr lvl="1" algn="just">
              <a:buFont typeface="Arial" charset="0"/>
              <a:buChar char="•"/>
            </a:pPr>
            <a:r>
              <a:rPr lang="en-US" sz="2800" dirty="0" smtClean="0"/>
              <a:t>Why </a:t>
            </a:r>
            <a:r>
              <a:rPr lang="en-US" altLang="zh-CN" sz="2800" dirty="0"/>
              <a:t>Circuit QED? </a:t>
            </a:r>
          </a:p>
          <a:p>
            <a:pPr lvl="1" algn="just">
              <a:buFont typeface="Arial" charset="0"/>
              <a:buChar char="•"/>
            </a:pPr>
            <a:r>
              <a:rPr lang="en-US" altLang="zh-CN" sz="2800" dirty="0" smtClean="0"/>
              <a:t>What is strong coupling and how to testify?</a:t>
            </a:r>
            <a:endParaRPr lang="en-US" sz="2800" dirty="0"/>
          </a:p>
          <a:p>
            <a:r>
              <a:rPr lang="en-US" sz="3600" dirty="0" smtClean="0"/>
              <a:t>Methods and Difficulties: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(</a:t>
            </a:r>
            <a:r>
              <a:rPr lang="en-US" altLang="zh-CN" sz="3200" i="1" dirty="0" err="1" smtClean="0"/>
              <a:t>Zi-Jin</a:t>
            </a:r>
            <a:r>
              <a:rPr lang="en-US" altLang="zh-CN" sz="3600" dirty="0" smtClean="0"/>
              <a:t>)</a:t>
            </a:r>
            <a:endParaRPr lang="en-US" sz="3600" dirty="0" smtClean="0"/>
          </a:p>
          <a:p>
            <a:pPr lvl="1" algn="just">
              <a:buFont typeface="Arial" charset="0"/>
              <a:buChar char="•"/>
            </a:pPr>
            <a:r>
              <a:rPr lang="en-US" sz="2800" dirty="0" smtClean="0"/>
              <a:t>Sample fabrication</a:t>
            </a:r>
          </a:p>
          <a:p>
            <a:pPr lvl="1" algn="just">
              <a:buFont typeface="Arial" charset="0"/>
              <a:buChar char="•"/>
            </a:pPr>
            <a:r>
              <a:rPr lang="en-US" sz="2800" dirty="0"/>
              <a:t>M</a:t>
            </a:r>
            <a:r>
              <a:rPr lang="en-US" sz="2800" dirty="0" smtClean="0"/>
              <a:t>easurement techniques</a:t>
            </a:r>
            <a:endParaRPr lang="en-US" dirty="0" smtClean="0"/>
          </a:p>
          <a:p>
            <a:r>
              <a:rPr lang="en-US" sz="3600" dirty="0" smtClean="0"/>
              <a:t>Measurements and Results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(</a:t>
            </a:r>
            <a:r>
              <a:rPr lang="en-US" altLang="zh-CN" sz="3200" i="1" dirty="0" smtClean="0"/>
              <a:t>Peng</a:t>
            </a:r>
            <a:r>
              <a:rPr lang="en-US" altLang="zh-CN" sz="3600" dirty="0" smtClean="0"/>
              <a:t>)</a:t>
            </a:r>
            <a:endParaRPr lang="en-US" sz="3600" dirty="0" smtClean="0"/>
          </a:p>
          <a:p>
            <a:r>
              <a:rPr lang="en-US" sz="3600" dirty="0" smtClean="0"/>
              <a:t>Summary(</a:t>
            </a:r>
            <a:r>
              <a:rPr lang="en-US" sz="3600" i="1" dirty="0" smtClean="0"/>
              <a:t>both</a:t>
            </a:r>
            <a:r>
              <a:rPr lang="en-US" sz="3600" dirty="0" smtClean="0"/>
              <a:t>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3</a:t>
            </a:fld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Outline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6883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Highly polarizable artificial atom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l</a:t>
            </a:r>
            <a:r>
              <a:rPr lang="en-US" dirty="0" smtClean="0"/>
              <a:t>arge dipole moment</a:t>
            </a:r>
          </a:p>
          <a:p>
            <a:r>
              <a:rPr lang="en-US" dirty="0"/>
              <a:t>Comparison between dipole of SC and </a:t>
            </a:r>
            <a:r>
              <a:rPr lang="en-US" dirty="0" err="1"/>
              <a:t>Ryderberg</a:t>
            </a:r>
            <a:r>
              <a:rPr lang="en-US" dirty="0"/>
              <a:t> atom </a:t>
            </a:r>
          </a:p>
          <a:p>
            <a:endParaRPr lang="en-US" dirty="0" smtClean="0"/>
          </a:p>
          <a:p>
            <a:r>
              <a:rPr lang="en-US" dirty="0" smtClean="0"/>
              <a:t>Small size of 1D cavity </a:t>
            </a:r>
            <a:r>
              <a:rPr lang="en-US" dirty="0" smtClean="0">
                <a:sym typeface="Wingdings" panose="05000000000000000000" pitchFamily="2" charset="2"/>
              </a:rPr>
              <a:t> l</a:t>
            </a:r>
            <a:r>
              <a:rPr lang="en-US" dirty="0" smtClean="0"/>
              <a:t>arge field strength</a:t>
            </a:r>
          </a:p>
          <a:p>
            <a:r>
              <a:rPr lang="en-US" dirty="0" smtClean="0"/>
              <a:t>Strong coupling limit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68960"/>
            <a:ext cx="86106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6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851" y="1484785"/>
            <a:ext cx="4281293" cy="4968551"/>
          </a:xfrm>
        </p:spPr>
        <p:txBody>
          <a:bodyPr/>
          <a:lstStyle/>
          <a:p>
            <a:r>
              <a:rPr lang="en-US" sz="1800" dirty="0" smtClean="0"/>
              <a:t>Artificial atom</a:t>
            </a:r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Qubit Hamiltonian in basis</a:t>
            </a:r>
          </a:p>
          <a:p>
            <a:endParaRPr lang="en-US" sz="1800" dirty="0" smtClean="0"/>
          </a:p>
          <a:p>
            <a:pPr marL="36195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Two level system in basis</a:t>
            </a:r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Cooper Pair Box: Qubit Engineering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4740406" y="1382379"/>
            <a:ext cx="4079744" cy="3189377"/>
            <a:chOff x="4605144" y="1304335"/>
            <a:chExt cx="4343400" cy="33954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605144" y="1537528"/>
              <a:ext cx="4343400" cy="31623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68263" y="1304335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Band Structure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769022" y="3133744"/>
            <a:ext cx="3711272" cy="3103568"/>
            <a:chOff x="4732588" y="3180686"/>
            <a:chExt cx="3711272" cy="3103568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0206" y="5937328"/>
              <a:ext cx="1383792" cy="284988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4732588" y="3180686"/>
              <a:ext cx="3711272" cy="3103568"/>
              <a:chOff x="4732588" y="3180686"/>
              <a:chExt cx="3711272" cy="310356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732588" y="5637923"/>
                <a:ext cx="37112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Electrostatic energy in absence of </a:t>
                </a:r>
              </a:p>
              <a:p>
                <a:r>
                  <a:rPr lang="en-US" dirty="0" smtClean="0"/>
                  <a:t>Josephson tunneling </a:t>
                </a:r>
                <a:endParaRPr lang="en-US" dirty="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6012160" y="3180686"/>
                <a:ext cx="1533014" cy="2440591"/>
                <a:chOff x="6012160" y="3180686"/>
                <a:chExt cx="1533014" cy="2440591"/>
              </a:xfrm>
            </p:grpSpPr>
            <p:cxnSp>
              <p:nvCxnSpPr>
                <p:cNvPr id="12" name="Straight Connector 11"/>
                <p:cNvCxnSpPr>
                  <a:stCxn id="34" idx="0"/>
                </p:cNvCxnSpPr>
                <p:nvPr/>
              </p:nvCxnSpPr>
              <p:spPr>
                <a:xfrm flipH="1" flipV="1">
                  <a:off x="6012160" y="3284985"/>
                  <a:ext cx="192304" cy="2042647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6272859" y="3206158"/>
                  <a:ext cx="370677" cy="2097004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>
                  <a:endCxn id="36" idx="0"/>
                </p:cNvCxnSpPr>
                <p:nvPr/>
              </p:nvCxnSpPr>
              <p:spPr>
                <a:xfrm flipH="1">
                  <a:off x="7370639" y="3180686"/>
                  <a:ext cx="142013" cy="2101292"/>
                </a:xfrm>
                <a:prstGeom prst="line">
                  <a:avLst/>
                </a:prstGeom>
                <a:ln w="12700" cap="sq">
                  <a:solidFill>
                    <a:schemeClr val="tx1"/>
                  </a:solidFill>
                  <a:prstDash val="lgDash"/>
                  <a:round/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6029929" y="5327632"/>
                      <a:ext cx="34907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|0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4" name="Text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029929" y="5327632"/>
                      <a:ext cx="349070" cy="276999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56140" t="-171739" r="-161404" b="-2630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6444208" y="5344278"/>
                      <a:ext cx="62478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|−1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5" name="TextBox 3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444208" y="5344278"/>
                      <a:ext cx="624786" cy="276999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1650" t="-177778" r="-88350" b="-26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7196104" y="5281978"/>
                      <a:ext cx="34907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d>
                              <m:dPr>
                                <m:begChr m:val=""/>
                                <m:endChr m:val="⟩"/>
                                <m:ctrlPr>
                                  <a:rPr lang="en-US" i="1" smtClean="0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|1</m:t>
                                </m:r>
                              </m:e>
                            </m:d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6" name="TextBox 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196104" y="5281978"/>
                      <a:ext cx="349070" cy="276999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 l="-55172" t="-177778" r="-156897" b="-26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pic>
        <p:nvPicPr>
          <p:cNvPr id="50" name="Picture 4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18" y="1846295"/>
            <a:ext cx="3554564" cy="54451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49" y="2564904"/>
            <a:ext cx="688640" cy="181967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930118" y="2817325"/>
            <a:ext cx="2203829" cy="683683"/>
            <a:chOff x="924920" y="2633304"/>
            <a:chExt cx="2203829" cy="651680"/>
          </a:xfrm>
        </p:grpSpPr>
        <p:pic>
          <p:nvPicPr>
            <p:cNvPr id="9" name="Picture 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118" y="2633304"/>
              <a:ext cx="2198631" cy="28910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20" y="3037860"/>
              <a:ext cx="1894618" cy="247124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4989820" y="3514122"/>
            <a:ext cx="3253839" cy="2231640"/>
            <a:chOff x="4989820" y="3284984"/>
            <a:chExt cx="3253839" cy="2231640"/>
          </a:xfrm>
        </p:grpSpPr>
        <p:grpSp>
          <p:nvGrpSpPr>
            <p:cNvPr id="60" name="Group 59"/>
            <p:cNvGrpSpPr/>
            <p:nvPr/>
          </p:nvGrpSpPr>
          <p:grpSpPr>
            <a:xfrm>
              <a:off x="4989820" y="4634887"/>
              <a:ext cx="3253839" cy="881737"/>
              <a:chOff x="4989820" y="4634887"/>
              <a:chExt cx="3253839" cy="881737"/>
            </a:xfrm>
          </p:grpSpPr>
          <p:pic>
            <p:nvPicPr>
              <p:cNvPr id="59" name="Picture 58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0112" y="5088572"/>
                <a:ext cx="1875598" cy="428052"/>
              </a:xfrm>
              <a:prstGeom prst="rect">
                <a:avLst/>
              </a:prstGeom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4989820" y="4634887"/>
                <a:ext cx="32538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Tunneling lifts the degeneracy</a:t>
                </a:r>
                <a:endParaRPr lang="en-US" dirty="0"/>
              </a:p>
            </p:txBody>
          </p:sp>
        </p:grpSp>
        <p:cxnSp>
          <p:nvCxnSpPr>
            <p:cNvPr id="62" name="Straight Arrow Connector 61"/>
            <p:cNvCxnSpPr/>
            <p:nvPr/>
          </p:nvCxnSpPr>
          <p:spPr>
            <a:xfrm flipH="1" flipV="1">
              <a:off x="5580112" y="3284984"/>
              <a:ext cx="72008" cy="1349903"/>
            </a:xfrm>
            <a:prstGeom prst="straightConnector1">
              <a:avLst/>
            </a:prstGeom>
            <a:ln w="12700" cap="sq">
              <a:solidFill>
                <a:srgbClr val="FF0000"/>
              </a:solidFill>
              <a:round/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6853566" y="5458339"/>
            <a:ext cx="891591" cy="643249"/>
            <a:chOff x="6853566" y="5229201"/>
            <a:chExt cx="891591" cy="643249"/>
          </a:xfrm>
        </p:grpSpPr>
        <p:sp>
          <p:nvSpPr>
            <p:cNvPr id="65" name="Oval 64"/>
            <p:cNvSpPr/>
            <p:nvPr/>
          </p:nvSpPr>
          <p:spPr>
            <a:xfrm>
              <a:off x="7193155" y="5229201"/>
              <a:ext cx="284941" cy="36625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853566" y="5595451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fabrication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402486" y="4980304"/>
            <a:ext cx="891591" cy="638578"/>
            <a:chOff x="2576747" y="4682056"/>
            <a:chExt cx="891591" cy="638578"/>
          </a:xfrm>
        </p:grpSpPr>
        <p:sp>
          <p:nvSpPr>
            <p:cNvPr id="64" name="Oval 63"/>
            <p:cNvSpPr/>
            <p:nvPr/>
          </p:nvSpPr>
          <p:spPr>
            <a:xfrm>
              <a:off x="2843808" y="4682056"/>
              <a:ext cx="284941" cy="4183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576747" y="5043635"/>
              <a:ext cx="8915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fabrication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435078" y="4996938"/>
            <a:ext cx="637040" cy="689890"/>
            <a:chOff x="3634350" y="4669280"/>
            <a:chExt cx="637040" cy="689890"/>
          </a:xfrm>
        </p:grpSpPr>
        <p:sp>
          <p:nvSpPr>
            <p:cNvPr id="69" name="Oval 68"/>
            <p:cNvSpPr/>
            <p:nvPr/>
          </p:nvSpPr>
          <p:spPr>
            <a:xfrm>
              <a:off x="3634350" y="4669280"/>
              <a:ext cx="253570" cy="383993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676355" y="5082171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</a:rPr>
                <a:t>In situ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7117646" y="5243222"/>
            <a:ext cx="832291" cy="332690"/>
            <a:chOff x="7117646" y="5014084"/>
            <a:chExt cx="832291" cy="332690"/>
          </a:xfrm>
        </p:grpSpPr>
        <p:sp>
          <p:nvSpPr>
            <p:cNvPr id="72" name="Oval 71"/>
            <p:cNvSpPr/>
            <p:nvPr/>
          </p:nvSpPr>
          <p:spPr>
            <a:xfrm>
              <a:off x="7117646" y="5017494"/>
              <a:ext cx="237256" cy="329280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354902" y="5014084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</a:rPr>
                <a:t>In situ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80" name="Picture 7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11" y="3573016"/>
            <a:ext cx="688641" cy="181967"/>
          </a:xfrm>
          <a:prstGeom prst="rect">
            <a:avLst/>
          </a:prstGeom>
        </p:spPr>
      </p:pic>
      <p:grpSp>
        <p:nvGrpSpPr>
          <p:cNvPr id="84" name="Group 83"/>
          <p:cNvGrpSpPr/>
          <p:nvPr/>
        </p:nvGrpSpPr>
        <p:grpSpPr>
          <a:xfrm>
            <a:off x="921785" y="3878135"/>
            <a:ext cx="3002143" cy="712686"/>
            <a:chOff x="921785" y="3662110"/>
            <a:chExt cx="3002143" cy="712686"/>
          </a:xfrm>
        </p:grpSpPr>
        <p:pic>
          <p:nvPicPr>
            <p:cNvPr id="55" name="Picture 5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785" y="4084453"/>
              <a:ext cx="3002143" cy="290343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20" y="3662110"/>
              <a:ext cx="1128226" cy="287698"/>
            </a:xfrm>
            <a:prstGeom prst="rect">
              <a:avLst/>
            </a:prstGeom>
          </p:spPr>
        </p:pic>
      </p:grpSp>
      <p:pic>
        <p:nvPicPr>
          <p:cNvPr id="89" name="Picture 8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94" y="5061382"/>
            <a:ext cx="598475" cy="21122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249" y="5085130"/>
            <a:ext cx="583290" cy="195560"/>
          </a:xfrm>
          <a:prstGeom prst="rect">
            <a:avLst/>
          </a:prstGeom>
        </p:spPr>
      </p:pic>
      <p:cxnSp>
        <p:nvCxnSpPr>
          <p:cNvPr id="92" name="Straight Arrow Connector 91"/>
          <p:cNvCxnSpPr/>
          <p:nvPr/>
        </p:nvCxnSpPr>
        <p:spPr>
          <a:xfrm flipV="1">
            <a:off x="2555776" y="4571756"/>
            <a:ext cx="113771" cy="408548"/>
          </a:xfrm>
          <a:prstGeom prst="straightConnector1">
            <a:avLst/>
          </a:prstGeom>
          <a:ln w="1270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69" idx="7"/>
          </p:cNvCxnSpPr>
          <p:nvPr/>
        </p:nvCxnSpPr>
        <p:spPr>
          <a:xfrm flipH="1" flipV="1">
            <a:off x="3498845" y="4590822"/>
            <a:ext cx="152669" cy="462350"/>
          </a:xfrm>
          <a:prstGeom prst="straightConnector1">
            <a:avLst/>
          </a:prstGeom>
          <a:ln w="12700" cap="sq">
            <a:solidFill>
              <a:schemeClr val="tx1"/>
            </a:solidFill>
            <a:round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97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Operating Temperature: ~20mK</a:t>
            </a:r>
          </a:p>
          <a:p>
            <a:pPr lvl="1"/>
            <a:r>
              <a:rPr lang="en-US" dirty="0"/>
              <a:t>Superconducting, no dissipation</a:t>
            </a:r>
          </a:p>
          <a:p>
            <a:pPr lvl="1"/>
            <a:r>
              <a:rPr lang="en-US" dirty="0"/>
              <a:t>Microwave (~6GHz) photon energy larger than thermal photon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1D waveguide </a:t>
            </a:r>
          </a:p>
          <a:p>
            <a:r>
              <a:rPr lang="en-US" dirty="0" smtClean="0"/>
              <a:t>Dissipation</a:t>
            </a:r>
          </a:p>
          <a:p>
            <a:r>
              <a:rPr lang="en-US" dirty="0" smtClean="0"/>
              <a:t>(maybe more properties to be added 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line resonator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19525"/>
            <a:ext cx="1053084" cy="251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40000"/>
            <a:ext cx="1176528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06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just">
              <a:lnSpc>
                <a:spcPct val="150000"/>
              </a:lnSpc>
              <a:buFont typeface="Wingdings" charset="2"/>
              <a:buChar char="n"/>
            </a:pPr>
            <a:r>
              <a:rPr lang="en-US" altLang="zh-CN" sz="3200" dirty="0"/>
              <a:t>Cavity</a:t>
            </a:r>
            <a:r>
              <a:rPr lang="zh-CN" altLang="en-US" sz="3200" dirty="0"/>
              <a:t> </a:t>
            </a:r>
            <a:r>
              <a:rPr lang="en-US" altLang="zh-CN" sz="3200" dirty="0"/>
              <a:t>and </a:t>
            </a:r>
            <a:r>
              <a:rPr lang="en-US" altLang="zh-CN" sz="3200" dirty="0" smtClean="0"/>
              <a:t>CPB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fabrication</a:t>
            </a:r>
          </a:p>
          <a:p>
            <a:pPr lvl="1" algn="just">
              <a:lnSpc>
                <a:spcPct val="150000"/>
              </a:lnSpc>
              <a:buFont typeface="Wingdings" charset="2"/>
              <a:buChar char="n"/>
            </a:pPr>
            <a:r>
              <a:rPr lang="zh-CN" altLang="en-US" sz="3200" dirty="0" smtClean="0"/>
              <a:t> </a:t>
            </a:r>
            <a:r>
              <a:rPr lang="en-US" altLang="zh-CN" sz="3200" dirty="0" smtClean="0"/>
              <a:t>Measurement techniques</a:t>
            </a: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n-US" altLang="zh-CN" sz="3200" dirty="0" smtClean="0"/>
              <a:t>Dilution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refrigerator</a:t>
            </a: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n-US" altLang="zh-CN" sz="3200" dirty="0"/>
              <a:t>Sub-in-situ amplifier at </a:t>
            </a:r>
            <a:r>
              <a:rPr lang="en-US" altLang="zh-CN" sz="3200" dirty="0" smtClean="0"/>
              <a:t>1K</a:t>
            </a:r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n-US" altLang="zh-CN" sz="3200" dirty="0"/>
              <a:t>Phase lock-in tech</a:t>
            </a:r>
            <a:endParaRPr lang="zh-CN" altLang="zh-CN" sz="3200" dirty="0"/>
          </a:p>
          <a:p>
            <a:pPr lvl="2" algn="just">
              <a:lnSpc>
                <a:spcPct val="150000"/>
              </a:lnSpc>
              <a:buFont typeface="Arial" charset="0"/>
              <a:buChar char="•"/>
            </a:pPr>
            <a:r>
              <a:rPr lang="en-US" altLang="zh-CN" sz="3200" dirty="0"/>
              <a:t>The realization of single </a:t>
            </a:r>
            <a:r>
              <a:rPr lang="en-US" altLang="zh-CN" sz="3200" dirty="0" smtClean="0"/>
              <a:t>photon</a:t>
            </a:r>
            <a:r>
              <a:rPr lang="zh-CN" altLang="en-US" sz="3200" dirty="0" smtClean="0"/>
              <a:t> </a:t>
            </a:r>
            <a:endParaRPr lang="en-US" altLang="zh-CN" sz="3200" dirty="0"/>
          </a:p>
          <a:p>
            <a:pPr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7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Zi-Jin</a:t>
            </a:r>
            <a:r>
              <a:rPr lang="en-US" dirty="0" smtClean="0"/>
              <a:t>:</a:t>
            </a:r>
            <a:r>
              <a:rPr lang="zh-CN" altLang="en-US" dirty="0" smtClean="0"/>
              <a:t> </a:t>
            </a:r>
            <a:r>
              <a:rPr lang="en-US" altLang="zh-CN" dirty="0"/>
              <a:t>Methods and Difficulties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97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/>
          <a:stretch/>
        </p:blipFill>
        <p:spPr>
          <a:xfrm>
            <a:off x="12150" y="1052736"/>
            <a:ext cx="4243132" cy="225737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8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fabricate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microwave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cavity?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2"/>
          <a:stretch/>
        </p:blipFill>
        <p:spPr>
          <a:xfrm>
            <a:off x="4812775" y="1052736"/>
            <a:ext cx="3813576" cy="2647453"/>
          </a:xfrm>
        </p:spPr>
      </p:pic>
      <p:sp>
        <p:nvSpPr>
          <p:cNvPr id="2" name="文本框 1"/>
          <p:cNvSpPr txBox="1"/>
          <p:nvPr/>
        </p:nvSpPr>
        <p:spPr>
          <a:xfrm>
            <a:off x="20312" y="3284984"/>
            <a:ext cx="87998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 smtClean="0"/>
              <a:t>Optical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lithography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 smtClean="0"/>
              <a:t>Silicon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Substrate,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Niobium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film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cavity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 smtClean="0"/>
              <a:t>Quasi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one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dimensional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coplanar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cavity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 smtClean="0"/>
              <a:t>The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shape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is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meandered</a:t>
            </a:r>
          </a:p>
          <a:p>
            <a:pPr>
              <a:spcBef>
                <a:spcPts val="600"/>
              </a:spcBef>
            </a:pP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meet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the</a:t>
            </a:r>
            <a:r>
              <a:rPr kumimoji="1" lang="zh-CN" altLang="en-US" sz="2000" dirty="0"/>
              <a:t> </a:t>
            </a:r>
            <a:r>
              <a:rPr kumimoji="1" lang="en-US" altLang="zh-CN" sz="2000" dirty="0" smtClean="0"/>
              <a:t>requirements</a:t>
            </a:r>
            <a:endParaRPr kumimoji="1" lang="en-US" altLang="zh-CN" sz="2000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/>
              <a:t>Si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is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transparent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for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microwave,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low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dissipation,</a:t>
            </a:r>
            <a:r>
              <a:rPr kumimoji="1" lang="zh-CN" altLang="en-US" sz="2000" dirty="0"/>
              <a:t> </a:t>
            </a:r>
            <a:r>
              <a:rPr kumimoji="1" lang="en-US" altLang="zh-CN" sz="2000" dirty="0" err="1"/>
              <a:t>Qint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~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10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6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/>
              <a:t>Size: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d1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   </a:t>
            </a:r>
            <a:r>
              <a:rPr kumimoji="1" lang="en-US" altLang="zh-CN" sz="2000" dirty="0" err="1"/>
              <a:t>μm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   </a:t>
            </a:r>
            <a:r>
              <a:rPr kumimoji="1" lang="en-US" altLang="zh-CN" sz="2000" dirty="0" err="1"/>
              <a:t>μm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</a:t>
            </a:r>
            <a:r>
              <a:rPr kumimoji="1" lang="en-US" altLang="zh-CN" sz="2000" dirty="0" err="1"/>
              <a:t>Ersm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0.2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V/m</a:t>
            </a:r>
          </a:p>
          <a:p>
            <a:pPr marL="800100" lvl="1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/>
              <a:t>Z</a:t>
            </a:r>
            <a:r>
              <a:rPr kumimoji="1" lang="zh-CN" altLang="en-US" sz="2000" dirty="0"/>
              <a:t> 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50</a:t>
            </a:r>
            <a:r>
              <a:rPr kumimoji="1" lang="zh-CN" altLang="en-US" sz="2000" dirty="0"/>
              <a:t> </a:t>
            </a:r>
            <a:r>
              <a:rPr kumimoji="1" lang="en-US" altLang="zh-CN" sz="2000" dirty="0" err="1"/>
              <a:t>Ω</a:t>
            </a:r>
            <a:r>
              <a:rPr kumimoji="1" lang="en-US" altLang="zh-CN" sz="2000" dirty="0"/>
              <a:t>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impendence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match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to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Microwave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Components</a:t>
            </a:r>
            <a:r>
              <a:rPr kumimoji="1" lang="zh-CN" altLang="en-US" sz="2000" dirty="0"/>
              <a:t> </a:t>
            </a:r>
            <a:endParaRPr kumimoji="1" lang="en-US" altLang="zh-CN" sz="2000" dirty="0"/>
          </a:p>
          <a:p>
            <a:pPr marL="800100" lvl="1" indent="-342900">
              <a:spcBef>
                <a:spcPts val="600"/>
              </a:spcBef>
              <a:buFont typeface="Wingdings" charset="2"/>
              <a:buChar char="n"/>
            </a:pPr>
            <a:r>
              <a:rPr kumimoji="1" lang="en-US" altLang="zh-CN" sz="2000" dirty="0"/>
              <a:t>Tc(</a:t>
            </a:r>
            <a:r>
              <a:rPr kumimoji="1" lang="en-US" altLang="zh-CN" sz="2000" dirty="0" err="1"/>
              <a:t>Nb</a:t>
            </a:r>
            <a:r>
              <a:rPr kumimoji="1" lang="en-US" altLang="zh-CN" sz="2000" dirty="0"/>
              <a:t>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9.26K,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Tc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(Al)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=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1.20K,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superconducting</a:t>
            </a:r>
            <a:r>
              <a:rPr kumimoji="1" lang="zh-CN" altLang="en-US" sz="2000" dirty="0"/>
              <a:t> </a:t>
            </a:r>
            <a:endParaRPr kumimoji="1"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n"/>
            </a:pPr>
            <a:endParaRPr kumimoji="1" lang="en-US" altLang="zh-CN" sz="20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n"/>
            </a:pPr>
            <a:endParaRPr kumimoji="1"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3352578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15-04-2016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fabricate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microwave</a:t>
            </a:r>
            <a:r>
              <a:rPr lang="zh-CN" altLang="en-US" dirty="0" smtClean="0"/>
              <a:t> </a:t>
            </a:r>
            <a:r>
              <a:rPr lang="en-US" altLang="zh-CN" dirty="0" smtClean="0"/>
              <a:t>cavity?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8" t="44398" r="62265" b="-1187"/>
          <a:stretch/>
        </p:blipFill>
        <p:spPr>
          <a:xfrm>
            <a:off x="426098" y="1134871"/>
            <a:ext cx="2376264" cy="2251551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84698"/>
            <a:ext cx="4104134" cy="276683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3850" y="596686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Cross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section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transm</a:t>
            </a:r>
            <a:r>
              <a:rPr kumimoji="1" lang="en-US" altLang="zh-CN" dirty="0" smtClean="0"/>
              <a:t>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Line,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5745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3.75"/>
  <p:tag name="ORIGINALWIDTH" val="423.75"/>
  <p:tag name="OUTPUTDPI" val="1200"/>
  <p:tag name="LATEXADDIN" val="\documentclass{article}&#10;\usepackage{amsmath}&#10;\pagestyle{empty}&#10;\begin{document}&#10;&#10;$g&gt; \gamma, \kappa$&#10;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H:\Documents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.75"/>
  <p:tag name="ORIGINALWIDTH" val="1169.25"/>
  <p:tag name="OUTPUTDPI" val="1200"/>
  <p:tag name="LATEXADDIN" val="\documentclass{article}&#10;\usepackage{amsmath}&#10;\pagestyle{empty}&#10;\begin{document}&#10;&#10;$H_a = -\frac{E_{el}}{2} \sigma_z - \frac{E_J}{2}\sigma_x$&#10;&#10;&#10;\end{document}"/>
  <p:tag name="IGUANATEXSIZE" val="20"/>
  <p:tag name="IGUANATEXCURSOR" val="114"/>
  <p:tag name="TRANSPARENCY" val="True"/>
  <p:tag name="FILENAME" val=""/>
  <p:tag name="INPUTTYPE" val="0"/>
  <p:tag name="LATEXENGINEID" val="0"/>
  <p:tag name="TEMPFOLDER" val="H:\Documents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1000.5"/>
  <p:tag name="OUTPUTDPI" val="1200"/>
  <p:tag name="LATEXADDIN" val="\documentclass{article}&#10;\usepackage{amsmath}&#10;\pagestyle{empty}&#10;\begin{document}&#10;&#10;$E_{el} = 4E_c(1-N_g)$&#10;&#10;&#10;\end{document}"/>
  <p:tag name="IGUANATEXSIZE" val="18"/>
  <p:tag name="IGUANATEXCURSOR" val="101"/>
  <p:tag name="TRANSPARENCY" val="True"/>
  <p:tag name="FILENAME" val=""/>
  <p:tag name="INPUTTYPE" val="0"/>
  <p:tag name="LATEXENGINEID" val="0"/>
  <p:tag name="TEMPFOLDER" val="h:\Documents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0.25"/>
  <p:tag name="ORIGINALWIDTH" val="681"/>
  <p:tag name="OUTPUTDPI" val="1200"/>
  <p:tag name="LATEXADDIN" val="\documentclass{article}&#10;\usepackage{amsmath}&#10;\pagestyle{empty}&#10;\begin{document}&#10;&#10;$E_c(n_i-n_g)^2$&#10;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H:\Documents\temp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.75"/>
  <p:tag name="ORIGINALWIDTH" val="518.25"/>
  <p:tag name="OUTPUTDPI" val="1200"/>
  <p:tag name="LATEXADDIN" val="\documentclass{article}&#10;\usepackage{amsmath}&#10;\pagestyle{empty}&#10;\begin{document}&#10;&#10;$\kappa = \omega_r/Q$&#10;&#10;&#10;\end{document}"/>
  <p:tag name="IGUANATEXSIZE" val="20"/>
  <p:tag name="IGUANATEXCURSOR" val="99"/>
  <p:tag name="TRANSPARENCY" val="True"/>
  <p:tag name="FILENAME" val=""/>
  <p:tag name="INPUTTYPE" val="0"/>
  <p:tag name="LATEXENGINEID" val="0"/>
  <p:tag name="TEMPFOLDER" val="H:\Documents\temp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579"/>
  <p:tag name="OUTPUTDPI" val="1200"/>
  <p:tag name="LATEXADDIN" val="\documentclass{article}&#10;\usepackage{amsmath}&#10;\pagestyle{empty}&#10;\begin{document}&#10;&#10;$\hbar \omega \gg k_B T$&#10;&#10;&#10;\end{document}"/>
  <p:tag name="IGUANATEXSIZE" val="20"/>
  <p:tag name="IGUANATEXCURSOR" val="98"/>
  <p:tag name="TRANSPARENCY" val="True"/>
  <p:tag name="FILENAME" val=""/>
  <p:tag name="INPUTTYPE" val="0"/>
  <p:tag name="LATEXENGINEID" val="0"/>
  <p:tag name="TEMPFOLDER" val="H:\Documents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5"/>
  <p:tag name="ORIGINALWIDTH" val="610.5"/>
  <p:tag name="OUTPUTDPI" val="1200"/>
  <p:tag name="LATEXADDIN" val="\documentclass{article}&#10;\usepackage{amsmath}&#10;\pagestyle{empty}&#10;\begin{document}&#10;&#10;$\pm g^2/\Delta = \kappa$&#10;&#10;&#10;\end{document}"/>
  <p:tag name="IGUANATEXSIZE" val="20"/>
  <p:tag name="IGUANATEXCURSOR" val="105"/>
  <p:tag name="TRANSPARENCY" val="True"/>
  <p:tag name="FILENAME" val=""/>
  <p:tag name="INPUTTYPE" val="0"/>
  <p:tag name="LATEXENGINEID" val="0"/>
  <p:tag name="TEMPFOLDER" val="h:\Documents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.25"/>
  <p:tag name="ORIGINALWIDTH" val="602.25"/>
  <p:tag name="OUTPUTDPI" val="1200"/>
  <p:tag name="LATEXADDIN" val="\documentclass{article}&#10;\usepackage{amsmath}&#10;\pagestyle{empty}&#10;\begin{document}&#10;&#10;$g^2/\kappa\Delta \ll 1$&#10;&#10;&#10;\end{document}"/>
  <p:tag name="IGUANATEXSIZE" val="20"/>
  <p:tag name="IGUANATEXCURSOR" val="102"/>
  <p:tag name="TRANSPARENCY" val="True"/>
  <p:tag name="FILENAME" val=""/>
  <p:tag name="INPUTTYPE" val="0"/>
  <p:tag name="LATEXENGINEID" val="0"/>
  <p:tag name="TEMPFOLDER" val="h:\Documents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369"/>
  <p:tag name="OUTPUTDPI" val="1200"/>
  <p:tag name="LATEXADDIN" val="\documentclass{article}&#10;\usepackage{amsmath}&#10;\pagestyle{empty}&#10;\begin{document}&#10;&#10;$[n_g,\Phi_b]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h:\Documents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369"/>
  <p:tag name="OUTPUTDPI" val="1200"/>
  <p:tag name="LATEXADDIN" val="\documentclass{article}&#10;\usepackage{amsmath}&#10;\pagestyle{empty}&#10;\begin{document}&#10;&#10;$[n_g,\Phi_b]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h:\Documents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403.5"/>
  <p:tag name="OUTPUTDPI" val="1200"/>
  <p:tag name="LATEXADDIN" val="\documentclass{article}&#10;\usepackage{amsmath}&#10;\pagestyle{empty}&#10;\begin{document}&#10;&#10;&#10;$(n\ll 1)$&#10;&#10;\end{document}"/>
  <p:tag name="IGUANATEXSIZE" val="20"/>
  <p:tag name="IGUANATEXCURSOR" val="84"/>
  <p:tag name="TRANSPARENCY" val="True"/>
  <p:tag name="FILENAME" val=""/>
  <p:tag name="INPUTTYPE" val="0"/>
  <p:tag name="LATEXENGINEID" val="0"/>
  <p:tag name="TEMPFOLDER" val="H:\Documents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95.5"/>
  <p:tag name="ORIGINALWIDTH" val="1929"/>
  <p:tag name="OUTPUTDPI" val="1200"/>
  <p:tag name="LATEXADDIN" val="\documentclass{article}&#10;\usepackage{amsmath}&#10;\usepackage{braket}&#10;\pagestyle{empty}&#10;\begin{document}&#10;&#10;&#10;$H_a = 4E_c\sum_N (N-N_g)^2\Ket{N}\Bra{N} \\&#10; ~~~~~~ ~~~~~~~-\frac{E_J}{2}\sum_N (\Ket{N+1}\Bra{N}+h.c.)$&#10;&#10;\end{document}"/>
  <p:tag name="IGUANATEXSIZE" val="20"/>
  <p:tag name="IGUANATEXCURSOR" val="162"/>
  <p:tag name="TRANSPARENCY" val="True"/>
  <p:tag name="FILENAME" val=""/>
  <p:tag name="INPUTTYPE" val="0"/>
  <p:tag name="LATEXENGINEID" val="0"/>
  <p:tag name="TEMPFOLDER" val="H:\Documents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370.5"/>
  <p:tag name="OUTPUTDPI" val="1200"/>
  <p:tag name="LATEXADDIN" val="\documentclass{article}&#10;\usepackage{amsmath}&#10;\usepackage{braket}&#10;\pagestyle{empty}&#10;\begin{document}&#10;&#10;&#10;$\{\Ket{0,\downarrow}\}$&#10;&#10;\end{document}"/>
  <p:tag name="IGUANATEXSIZE" val="20"/>
  <p:tag name="IGUANATEXCURSOR" val="117"/>
  <p:tag name="TRANSPARENCY" val="True"/>
  <p:tag name="FILENAME" val=""/>
  <p:tag name="INPUTTYPE" val="0"/>
  <p:tag name="LATEXENGINEID" val="0"/>
  <p:tag name="TEMPFOLDER" val="H:\Documents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0.5"/>
  <p:tag name="ORIGINALWIDTH" val="433.5"/>
  <p:tag name="OUTPUTDPI" val="1200"/>
  <p:tag name="LATEXADDIN" val="\documentclass{article}&#10;\usepackage{amsmath}&#10;\pagestyle{empty}&#10;\begin{document}&#10;&#10;$(n_g = 1)$&#10;&#10;&#10;\end{document}"/>
  <p:tag name="IGUANATEXSIZE" val="14"/>
  <p:tag name="IGUANATEXCURSOR" val="83"/>
  <p:tag name="TRANSPARENCY" val="True"/>
  <p:tag name="FILENAME" val=""/>
  <p:tag name="INPUTTYPE" val="0"/>
  <p:tag name="LATEXENGINEID" val="0"/>
  <p:tag name="TEMPFOLDER" val="H:\Documents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474"/>
  <p:tag name="OUTPUTDPI" val="1200"/>
  <p:tag name="LATEXADDIN" val="\documentclass{article}&#10;\usepackage{amsmath}&#10;\usepackage{braket}&#10;\pagestyle{empty}&#10;\begin{document}&#10;&#10;&#10;$\{\Ket{0}, \Ket{1} \}$&#10;&#10;\end{document}"/>
  <p:tag name="IGUANATEXSIZE" val="20"/>
  <p:tag name="IGUANATEXCURSOR" val="115"/>
  <p:tag name="TRANSPARENCY" val="True"/>
  <p:tag name="FILENAME" val=""/>
  <p:tag name="INPUTTYPE" val="0"/>
  <p:tag name="LATEXENGINEID" val="0"/>
  <p:tag name="TEMPFOLDER" val="H:\Documents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.25"/>
  <p:tag name="ORIGINALWIDTH" val="474"/>
  <p:tag name="OUTPUTDPI" val="1200"/>
  <p:tag name="LATEXADDIN" val="\documentclass{article}&#10;\usepackage{amsmath}&#10;\usepackage{braket}&#10;\pagestyle{empty}&#10;\begin{document}&#10;&#10;&#10;$\{\Ket{\uparrow},\Ket{\downarrow} \}$&#10;&#10;\end{document}"/>
  <p:tag name="IGUANATEXSIZE" val="20"/>
  <p:tag name="IGUANATEXCURSOR" val="136"/>
  <p:tag name="TRANSPARENCY" val="True"/>
  <p:tag name="FILENAME" val=""/>
  <p:tag name="INPUTTYPE" val="0"/>
  <p:tag name="LATEXENGINEID" val="0"/>
  <p:tag name="TEMPFOLDER" val="H:\Documents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.5"/>
  <p:tag name="ORIGINALWIDTH" val="420.75"/>
  <p:tag name="OUTPUTDPI" val="1200"/>
  <p:tag name="LATEXADDIN" val="\documentclass{article}&#10;\usepackage{amsmath}&#10;\pagestyle{empty}&#10;\begin{document}&#10;&#10;&#10;$e^2/2C_{\sum}$&#10;&#10;\end{document}"/>
  <p:tag name="IGUANATEXSIZE" val="14"/>
  <p:tag name="IGUANATEXCURSOR" val="91"/>
  <p:tag name="TRANSPARENCY" val="True"/>
  <p:tag name="FILENAME" val=""/>
  <p:tag name="INPUTTYPE" val="0"/>
  <p:tag name="LATEXENGINEID" val="0"/>
  <p:tag name="TEMPFOLDER" val="h:\Documents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.75"/>
  <p:tag name="ORIGINALWIDTH" val="387"/>
  <p:tag name="OUTPUTDPI" val="1200"/>
  <p:tag name="LATEXADDIN" val="\documentclass{article}&#10;\usepackage{amsmath}&#10;\pagestyle{empty}&#10;\begin{document}&#10;&#10;$V_g C_g/e$&#10;&#10;&#10;\end{document}"/>
  <p:tag name="IGUANATEXSIZE" val="20"/>
  <p:tag name="IGUANATEXCURSOR" val="91"/>
  <p:tag name="TRANSPARENCY" val="True"/>
  <p:tag name="FILENAME" val=""/>
  <p:tag name="INPUTTYPE" val="0"/>
  <p:tag name="LATEXENGINEID" val="0"/>
  <p:tag name="TEMPFOLDER" val="h:\Documents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1551"/>
  <p:tag name="OUTPUTDPI" val="1200"/>
  <p:tag name="LATEXADDIN" val="\documentclass{article}&#10;\usepackage{amsmath}&#10;\pagestyle{empty}&#10;\begin{document}&#10;&#10;&#10;$E_a = \sqrt{E_J^2 + [4E_c(1-N_g)]^2}$&#10;&#10;\end{document}"/>
  <p:tag name="IGUANATEXSIZE" val="20"/>
  <p:tag name="IGUANATEXCURSOR" val="118"/>
  <p:tag name="TRANSPARENCY" val="True"/>
  <p:tag name="FILENAME" val=""/>
  <p:tag name="INPUTTYPE" val="0"/>
  <p:tag name="LATEXENGINEID" val="0"/>
  <p:tag name="TEMPFOLDER" val="h:\Documents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"/>
  <p:tag name="ORIGINALWIDTH" val="600"/>
  <p:tag name="OUTPUTDPI" val="1200"/>
  <p:tag name="LATEXADDIN" val="\documentclass{article}&#10;\usepackage{amsmath}&#10;\pagestyle{empty}&#10;\begin{document}&#10;&#10;$H_a = \frac{E_a}{2} \sigma_z$&#10;&#10;&#10;\end{document}"/>
  <p:tag name="IGUANATEXSIZE" val="20"/>
  <p:tag name="IGUANATEXCURSOR" val="88"/>
  <p:tag name="TRANSPARENCY" val="True"/>
  <p:tag name="FILENAME" val=""/>
  <p:tag name="INPUTTYPE" val="0"/>
  <p:tag name="LATEXENGINEID" val="0"/>
  <p:tag name="TEMPFOLDER" val="H:\Documents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9"/>
  <p:tag name="ORIGINALWIDTH" val="1222.5"/>
  <p:tag name="OUTPUTDPI" val="1200"/>
  <p:tag name="LATEXADDIN" val="\documentclass{article}&#10;\usepackage{amsmath}&#10;\pagestyle{empty}&#10;\begin{document}&#10;&#10;&#10;$E_J = E_{J,max}\cos(\pi \Phi_b)$&#10;&#10;$E_{J,max} = h\Delta_{Al}/8e^2R_J$&#10;&#10;\end{document}"/>
  <p:tag name="IGUANATEXSIZE" val="20"/>
  <p:tag name="IGUANATEXCURSOR" val="121"/>
  <p:tag name="TRANSPARENCY" val="True"/>
  <p:tag name="FILENAME" val=""/>
  <p:tag name="INPUTTYPE" val="0"/>
  <p:tag name="LATEXENGINEID" val="0"/>
  <p:tag name="TEMPFOLDER" val="H:\Documents\temp\"/>
</p:tagLst>
</file>

<file path=ppt/theme/theme1.xml><?xml version="1.0" encoding="utf-8"?>
<a:theme xmlns:a="http://schemas.openxmlformats.org/drawingml/2006/main" name="eth_praesentation_4zu3_ETH1">
  <a:themeElements>
    <a:clrScheme name="ETH 1 - Ex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F407A"/>
      </a:accent1>
      <a:accent2>
        <a:srgbClr val="435F8F"/>
      </a:accent2>
      <a:accent3>
        <a:srgbClr val="677DA5"/>
      </a:accent3>
      <a:accent4>
        <a:srgbClr val="8B9CBA"/>
      </a:accent4>
      <a:accent5>
        <a:srgbClr val="AEBACF"/>
      </a:accent5>
      <a:accent6>
        <a:srgbClr val="D2D9E4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1 - Ex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F407A"/>
        </a:accent1>
        <a:accent2>
          <a:srgbClr val="435F8F"/>
        </a:accent2>
        <a:accent3>
          <a:srgbClr val="677DA5"/>
        </a:accent3>
        <a:accent4>
          <a:srgbClr val="8B9CBA"/>
        </a:accent4>
        <a:accent5>
          <a:srgbClr val="AEBACF"/>
        </a:accent5>
        <a:accent6>
          <a:srgbClr val="D2D9E4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eth_praesentation_4zu3_ETH2">
  <a:themeElements>
    <a:clrScheme name="ETH 2 - Interne Kommunikatio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85A2C"/>
      </a:accent1>
      <a:accent2>
        <a:srgbClr val="65744E"/>
      </a:accent2>
      <a:accent3>
        <a:srgbClr val="838F70"/>
      </a:accent3>
      <a:accent4>
        <a:srgbClr val="A0A991"/>
      </a:accent4>
      <a:accent5>
        <a:srgbClr val="BDC4B3"/>
      </a:accent5>
      <a:accent6>
        <a:srgbClr val="DADE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2 - Interne Kommunikation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485A2C"/>
        </a:accent1>
        <a:accent2>
          <a:srgbClr val="65744E"/>
        </a:accent2>
        <a:accent3>
          <a:srgbClr val="838F70"/>
        </a:accent3>
        <a:accent4>
          <a:srgbClr val="A0A991"/>
        </a:accent4>
        <a:accent5>
          <a:srgbClr val="BDC4B3"/>
        </a:accent5>
        <a:accent6>
          <a:srgbClr val="DADE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3.xml><?xml version="1.0" encoding="utf-8"?>
<a:theme xmlns:a="http://schemas.openxmlformats.org/drawingml/2006/main" name="eth_praesentation_4zu3_ETH3">
  <a:themeElements>
    <a:clrScheme name="ETH 3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269B0"/>
      </a:accent1>
      <a:accent2>
        <a:srgbClr val="3881BD"/>
      </a:accent2>
      <a:accent3>
        <a:srgbClr val="5E99C9"/>
      </a:accent3>
      <a:accent4>
        <a:srgbClr val="84B1D6"/>
      </a:accent4>
      <a:accent5>
        <a:srgbClr val="AAC9E3"/>
      </a:accent5>
      <a:accent6>
        <a:srgbClr val="D0E1EF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3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1269B0"/>
        </a:accent1>
        <a:accent2>
          <a:srgbClr val="3881BD"/>
        </a:accent2>
        <a:accent3>
          <a:srgbClr val="5E99C9"/>
        </a:accent3>
        <a:accent4>
          <a:srgbClr val="84B1D6"/>
        </a:accent4>
        <a:accent5>
          <a:srgbClr val="AAC9E3"/>
        </a:accent5>
        <a:accent6>
          <a:srgbClr val="D0E1EF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4.xml><?xml version="1.0" encoding="utf-8"?>
<a:theme xmlns:a="http://schemas.openxmlformats.org/drawingml/2006/main" name="3_eth_praesentation_4zu3_ETH1">
  <a:themeElements>
    <a:clrScheme name="ETH 4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72791C"/>
      </a:accent1>
      <a:accent2>
        <a:srgbClr val="898E40"/>
      </a:accent2>
      <a:accent3>
        <a:srgbClr val="9FA465"/>
      </a:accent3>
      <a:accent4>
        <a:srgbClr val="B6B989"/>
      </a:accent4>
      <a:accent5>
        <a:srgbClr val="CCCFAD"/>
      </a:accent5>
      <a:accent6>
        <a:srgbClr val="E3E4D2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4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72791C"/>
        </a:accent1>
        <a:accent2>
          <a:srgbClr val="898E40"/>
        </a:accent2>
        <a:accent3>
          <a:srgbClr val="9FA465"/>
        </a:accent3>
        <a:accent4>
          <a:srgbClr val="B6B989"/>
        </a:accent4>
        <a:accent5>
          <a:srgbClr val="CCCFAD"/>
        </a:accent5>
        <a:accent6>
          <a:srgbClr val="E3E4D2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5.xml><?xml version="1.0" encoding="utf-8"?>
<a:theme xmlns:a="http://schemas.openxmlformats.org/drawingml/2006/main" name="eth_praesentation_4zu3_ETH5">
  <a:themeElements>
    <a:clrScheme name="ETH 5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1056A"/>
      </a:accent1>
      <a:accent2>
        <a:srgbClr val="A32D82"/>
      </a:accent2>
      <a:accent3>
        <a:srgbClr val="B4559A"/>
      </a:accent3>
      <a:accent4>
        <a:srgbClr val="C67DB2"/>
      </a:accent4>
      <a:accent5>
        <a:srgbClr val="D7A5C9"/>
      </a:accent5>
      <a:accent6>
        <a:srgbClr val="DFCDE1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5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1056A"/>
        </a:accent1>
        <a:accent2>
          <a:srgbClr val="A32D82"/>
        </a:accent2>
        <a:accent3>
          <a:srgbClr val="B4559A"/>
        </a:accent3>
        <a:accent4>
          <a:srgbClr val="C67DB2"/>
        </a:accent4>
        <a:accent5>
          <a:srgbClr val="D7A5C9"/>
        </a:accent5>
        <a:accent6>
          <a:srgbClr val="DFCDE1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6.xml><?xml version="1.0" encoding="utf-8"?>
<a:theme xmlns:a="http://schemas.openxmlformats.org/drawingml/2006/main" name="eth_praesentation_4zu3_ETH6">
  <a:themeElements>
    <a:clrScheme name="ETH 6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F6F64"/>
      </a:accent1>
      <a:accent2>
        <a:srgbClr val="86867D"/>
      </a:accent2>
      <a:accent3>
        <a:srgbClr val="9D9D96"/>
      </a:accent3>
      <a:accent4>
        <a:srgbClr val="B4B4AE"/>
      </a:accent4>
      <a:accent5>
        <a:srgbClr val="CBCBC7"/>
      </a:accent5>
      <a:accent6>
        <a:srgbClr val="E2E2E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6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6F6F64"/>
        </a:accent1>
        <a:accent2>
          <a:srgbClr val="86867D"/>
        </a:accent2>
        <a:accent3>
          <a:srgbClr val="9D9D96"/>
        </a:accent3>
        <a:accent4>
          <a:srgbClr val="B4B4AE"/>
        </a:accent4>
        <a:accent5>
          <a:srgbClr val="CBCBC7"/>
        </a:accent5>
        <a:accent6>
          <a:srgbClr val="E2E2E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7.xml><?xml version="1.0" encoding="utf-8"?>
<a:theme xmlns:a="http://schemas.openxmlformats.org/drawingml/2006/main" name="eth_praesentation_4zu3_ETH7">
  <a:themeElements>
    <a:clrScheme name="ETH 7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A8322D"/>
      </a:accent1>
      <a:accent2>
        <a:srgbClr val="B6534F"/>
      </a:accent2>
      <a:accent3>
        <a:srgbClr val="C47470"/>
      </a:accent3>
      <a:accent4>
        <a:srgbClr val="D29492"/>
      </a:accent4>
      <a:accent5>
        <a:srgbClr val="E0B5B3"/>
      </a:accent5>
      <a:accent6>
        <a:srgbClr val="EED6D5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7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A8322D"/>
        </a:accent1>
        <a:accent2>
          <a:srgbClr val="B6534F"/>
        </a:accent2>
        <a:accent3>
          <a:srgbClr val="C47470"/>
        </a:accent3>
        <a:accent4>
          <a:srgbClr val="D29492"/>
        </a:accent4>
        <a:accent5>
          <a:srgbClr val="E0B5B3"/>
        </a:accent5>
        <a:accent6>
          <a:srgbClr val="EED6D5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8.xml><?xml version="1.0" encoding="utf-8"?>
<a:theme xmlns:a="http://schemas.openxmlformats.org/drawingml/2006/main" name="eth_praesentation_4zu3_ETH8">
  <a:themeElements>
    <a:clrScheme name="ETH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A96"/>
      </a:accent1>
      <a:accent2>
        <a:srgbClr val="298FA7"/>
      </a:accent2>
      <a:accent3>
        <a:srgbClr val="52A5B8"/>
      </a:accent3>
      <a:accent4>
        <a:srgbClr val="7ABAC8"/>
      </a:accent4>
      <a:accent5>
        <a:srgbClr val="A3CFD9"/>
      </a:accent5>
      <a:accent6>
        <a:srgbClr val="CCE4EA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8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007A96"/>
        </a:accent1>
        <a:accent2>
          <a:srgbClr val="298FA7"/>
        </a:accent2>
        <a:accent3>
          <a:srgbClr val="52A5B8"/>
        </a:accent3>
        <a:accent4>
          <a:srgbClr val="7ABAC8"/>
        </a:accent4>
        <a:accent5>
          <a:srgbClr val="A3CFD9"/>
        </a:accent5>
        <a:accent6>
          <a:srgbClr val="CCE4E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ppt/theme/theme9.xml><?xml version="1.0" encoding="utf-8"?>
<a:theme xmlns:a="http://schemas.openxmlformats.org/drawingml/2006/main" name="eth_praesentation_4zu3_ETH9">
  <a:themeElements>
    <a:clrScheme name="ETH 9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956013"/>
      </a:accent1>
      <a:accent2>
        <a:srgbClr val="A67939"/>
      </a:accent2>
      <a:accent3>
        <a:srgbClr val="B7935F"/>
      </a:accent3>
      <a:accent4>
        <a:srgbClr val="C8AC84"/>
      </a:accent4>
      <a:accent5>
        <a:srgbClr val="D9C6AA"/>
      </a:accent5>
      <a:accent6>
        <a:srgbClr val="EADFD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round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TH 9">
        <a:dk1>
          <a:sysClr val="windowText" lastClr="000000"/>
        </a:dk1>
        <a:lt1>
          <a:sysClr val="window" lastClr="FFFFFF"/>
        </a:lt1>
        <a:dk2>
          <a:srgbClr val="000000"/>
        </a:dk2>
        <a:lt2>
          <a:srgbClr val="FFFFFF"/>
        </a:lt2>
        <a:accent1>
          <a:srgbClr val="956013"/>
        </a:accent1>
        <a:accent2>
          <a:srgbClr val="A67939"/>
        </a:accent2>
        <a:accent3>
          <a:srgbClr val="B7935F"/>
        </a:accent3>
        <a:accent4>
          <a:srgbClr val="C8AC84"/>
        </a:accent4>
        <a:accent5>
          <a:srgbClr val="D9C6AA"/>
        </a:accent5>
        <a:accent6>
          <a:srgbClr val="EADFD0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ETH 3">
      <a:srgbClr val="1269B0"/>
    </a:custClr>
    <a:custClr name="ETH 4">
      <a:srgbClr val="72791C"/>
    </a:custClr>
    <a:custClr name="ETH 5">
      <a:srgbClr val="91056A"/>
    </a:custClr>
    <a:custClr name="ETH 6">
      <a:srgbClr val="6F6F6E"/>
    </a:custClr>
    <a:custClr name="ETH 7">
      <a:srgbClr val="A8322D"/>
    </a:custClr>
    <a:custClr name="ETH 8">
      <a:srgbClr val="007A96"/>
    </a:custClr>
    <a:custClr name="ETH 9">
      <a:srgbClr val="956013"/>
    </a:custClr>
  </a:custClrLst>
  <a:extLst>
    <a:ext uri="{05A4C25C-085E-4340-85A3-A5531E510DB2}">
      <thm15:themeFamily xmlns:thm15="http://schemas.microsoft.com/office/thememl/2012/main" name="eth_praesentation_4zu3_ETH1_d" id="{13D4407A-1790-4B2E-BB8C-EB574A67D067}" vid="{4BFD40ED-96EC-464F-AA58-D037423ACD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cQED Exp</Template>
  <TotalTime>132</TotalTime>
  <Words>722</Words>
  <Application>Microsoft Macintosh PowerPoint</Application>
  <PresentationFormat>全屏显示(4:3)</PresentationFormat>
  <Paragraphs>197</Paragraphs>
  <Slides>29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29</vt:i4>
      </vt:variant>
    </vt:vector>
  </HeadingPairs>
  <TitlesOfParts>
    <vt:vector size="42" baseType="lpstr">
      <vt:lpstr>Cambria Math</vt:lpstr>
      <vt:lpstr>Wingdings</vt:lpstr>
      <vt:lpstr>黑体</vt:lpstr>
      <vt:lpstr>Arial</vt:lpstr>
      <vt:lpstr>eth_praesentation_4zu3_ETH1</vt:lpstr>
      <vt:lpstr>eth_praesentation_4zu3_ETH2</vt:lpstr>
      <vt:lpstr>eth_praesentation_4zu3_ETH3</vt:lpstr>
      <vt:lpstr>3_eth_praesentation_4zu3_ETH1</vt:lpstr>
      <vt:lpstr>eth_praesentation_4zu3_ETH5</vt:lpstr>
      <vt:lpstr>eth_praesentation_4zu3_ETH6</vt:lpstr>
      <vt:lpstr>eth_praesentation_4zu3_ETH7</vt:lpstr>
      <vt:lpstr>eth_praesentation_4zu3_ETH8</vt:lpstr>
      <vt:lpstr>eth_praesentation_4zu3_ETH9</vt:lpstr>
      <vt:lpstr>Circuit QED Experiment </vt:lpstr>
      <vt:lpstr>Nature, Vol431, September2004, 162-167</vt:lpstr>
      <vt:lpstr>Outline</vt:lpstr>
      <vt:lpstr>Motivation</vt:lpstr>
      <vt:lpstr>Cooper Pair Box: Qubit Engineering</vt:lpstr>
      <vt:lpstr>Strip line resonator</vt:lpstr>
      <vt:lpstr>Zi-Jin: Methods and Difficulties</vt:lpstr>
      <vt:lpstr>How to fabricate a microwave cavity?  </vt:lpstr>
      <vt:lpstr>How to fabricate a microwave cavity?  </vt:lpstr>
      <vt:lpstr>How to fabricate CPB</vt:lpstr>
      <vt:lpstr>How to fabricate CPB</vt:lpstr>
      <vt:lpstr>Measurement Technique</vt:lpstr>
      <vt:lpstr>Dilution Refrigerator </vt:lpstr>
      <vt:lpstr>Dilution Refrigerator </vt:lpstr>
      <vt:lpstr>Dilution refrigerator </vt:lpstr>
      <vt:lpstr>RF amplifier at 1K</vt:lpstr>
      <vt:lpstr>Phase lock-in tech</vt:lpstr>
      <vt:lpstr>The realization of single photon </vt:lpstr>
      <vt:lpstr>Dispersive Readout: Why Ng = 1?</vt:lpstr>
      <vt:lpstr>1/f  noise sensitivity</vt:lpstr>
      <vt:lpstr>Transmission Power and Phase Spectrum</vt:lpstr>
      <vt:lpstr>Measurements of phase shift vs. </vt:lpstr>
      <vt:lpstr>Measurements of phase shift vs. </vt:lpstr>
      <vt:lpstr>Vacuum Rabi Mode Splitting</vt:lpstr>
      <vt:lpstr>Weak Beak: Why and How? </vt:lpstr>
      <vt:lpstr>Vacuum Rabi Mode Splitting (cont'd)</vt:lpstr>
      <vt:lpstr>Summary</vt:lpstr>
      <vt:lpstr>References</vt:lpstr>
      <vt:lpstr>Appendix: Dilution refrigerator </vt:lpstr>
    </vt:vector>
  </TitlesOfParts>
  <Company>ETH Zurich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Circuit QED Experiment</dc:title>
  <dc:creator>Peng Zhou</dc:creator>
  <cp:lastModifiedBy>Zijin Lei</cp:lastModifiedBy>
  <cp:revision>45</cp:revision>
  <cp:lastPrinted>2013-06-08T11:22:51Z</cp:lastPrinted>
  <dcterms:created xsi:type="dcterms:W3CDTF">2016-03-26T14:44:04Z</dcterms:created>
  <dcterms:modified xsi:type="dcterms:W3CDTF">2016-04-11T20:34:23Z</dcterms:modified>
</cp:coreProperties>
</file>