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4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15.xml" ContentType="application/vnd.openxmlformats-officedocument.presentationml.notesSlide+xml"/>
  <Override PartName="/ppt/embeddings/Microsoft_Formel-Editor1.bin" ContentType="application/vnd.openxmlformats-officedocument.oleObject"/>
  <Override PartName="/ppt/embeddings/Microsoft_Formel-Editor2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8" r:id="rId2"/>
    <p:sldId id="295" r:id="rId3"/>
    <p:sldId id="301" r:id="rId4"/>
    <p:sldId id="296" r:id="rId5"/>
    <p:sldId id="298" r:id="rId6"/>
    <p:sldId id="299" r:id="rId7"/>
    <p:sldId id="300" r:id="rId8"/>
    <p:sldId id="302" r:id="rId9"/>
    <p:sldId id="303" r:id="rId10"/>
    <p:sldId id="304" r:id="rId11"/>
    <p:sldId id="305" r:id="rId12"/>
    <p:sldId id="307" r:id="rId13"/>
    <p:sldId id="306" r:id="rId14"/>
    <p:sldId id="308" r:id="rId15"/>
    <p:sldId id="309" r:id="rId16"/>
    <p:sldId id="294" r:id="rId17"/>
    <p:sldId id="311" r:id="rId18"/>
    <p:sldId id="310" r:id="rId19"/>
    <p:sldId id="313" r:id="rId20"/>
    <p:sldId id="314" r:id="rId21"/>
    <p:sldId id="315" r:id="rId22"/>
    <p:sldId id="320" r:id="rId23"/>
    <p:sldId id="317" r:id="rId24"/>
    <p:sldId id="318" r:id="rId25"/>
    <p:sldId id="321" r:id="rId26"/>
    <p:sldId id="319" r:id="rId27"/>
    <p:sldId id="322" r:id="rId28"/>
    <p:sldId id="323" r:id="rId29"/>
  </p:sldIdLst>
  <p:sldSz cx="12187238" cy="6858000"/>
  <p:notesSz cx="6805613" cy="99393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91">
          <p15:clr>
            <a:srgbClr val="A4A3A4"/>
          </p15:clr>
        </p15:guide>
        <p15:guide id="2" orient="horz" pos="1275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orient="horz" pos="3045">
          <p15:clr>
            <a:srgbClr val="A4A3A4"/>
          </p15:clr>
        </p15:guide>
        <p15:guide id="6" orient="horz" pos="4269">
          <p15:clr>
            <a:srgbClr val="A4A3A4"/>
          </p15:clr>
        </p15:guide>
        <p15:guide id="7" orient="horz" pos="3974">
          <p15:clr>
            <a:srgbClr val="A4A3A4"/>
          </p15:clr>
        </p15:guide>
        <p15:guide id="8" pos="91">
          <p15:clr>
            <a:srgbClr val="A4A3A4"/>
          </p15:clr>
        </p15:guide>
        <p15:guide id="9" pos="7585">
          <p15:clr>
            <a:srgbClr val="A4A3A4"/>
          </p15:clr>
        </p15:guide>
        <p15:guide id="10" pos="3839">
          <p15:clr>
            <a:srgbClr val="A4A3A4"/>
          </p15:clr>
        </p15:guide>
        <p15:guide id="11" pos="204">
          <p15:clr>
            <a:srgbClr val="A4A3A4"/>
          </p15:clr>
        </p15:guide>
        <p15:guide id="12" pos="74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3774" autoAdjust="0"/>
  </p:normalViewPr>
  <p:slideViewPr>
    <p:cSldViewPr snapToGrid="0" snapToObjects="1">
      <p:cViewPr varScale="1">
        <p:scale>
          <a:sx n="80" d="100"/>
          <a:sy n="80" d="100"/>
        </p:scale>
        <p:origin x="-1152" y="-104"/>
      </p:cViewPr>
      <p:guideLst>
        <p:guide orient="horz" pos="391"/>
        <p:guide orient="horz" pos="1275"/>
        <p:guide orient="horz" pos="3929"/>
        <p:guide orient="horz" pos="2160"/>
        <p:guide orient="horz" pos="3045"/>
        <p:guide orient="horz" pos="4269"/>
        <p:guide orient="horz" pos="3974"/>
        <p:guide pos="91"/>
        <p:guide pos="7585"/>
        <p:guide pos="3839"/>
        <p:guide pos="204"/>
        <p:guide pos="7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302" cy="496427"/>
          </a:xfrm>
          <a:prstGeom prst="rect">
            <a:avLst/>
          </a:prstGeom>
        </p:spPr>
        <p:txBody>
          <a:bodyPr vert="horz" lIns="88331" tIns="44166" rIns="88331" bIns="4416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4790" y="1"/>
            <a:ext cx="2949302" cy="496427"/>
          </a:xfrm>
          <a:prstGeom prst="rect">
            <a:avLst/>
          </a:prstGeom>
        </p:spPr>
        <p:txBody>
          <a:bodyPr vert="horz" lIns="88331" tIns="44166" rIns="88331" bIns="44166" rtlCol="0"/>
          <a:lstStyle>
            <a:lvl1pPr algn="r">
              <a:defRPr sz="1200"/>
            </a:lvl1pPr>
          </a:lstStyle>
          <a:p>
            <a:fld id="{F95144AA-DBC2-9B40-9C27-5E99848D5281}" type="datetimeFigureOut">
              <a:rPr lang="de-DE" smtClean="0"/>
              <a:t>03.05.16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1369"/>
            <a:ext cx="2949302" cy="496427"/>
          </a:xfrm>
          <a:prstGeom prst="rect">
            <a:avLst/>
          </a:prstGeom>
        </p:spPr>
        <p:txBody>
          <a:bodyPr vert="horz" lIns="88331" tIns="44166" rIns="88331" bIns="4416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4790" y="9441369"/>
            <a:ext cx="2949302" cy="496427"/>
          </a:xfrm>
          <a:prstGeom prst="rect">
            <a:avLst/>
          </a:prstGeom>
        </p:spPr>
        <p:txBody>
          <a:bodyPr vert="horz" lIns="88331" tIns="44166" rIns="88331" bIns="44166" rtlCol="0" anchor="b"/>
          <a:lstStyle>
            <a:lvl1pPr algn="r">
              <a:defRPr sz="1200"/>
            </a:lvl1pPr>
          </a:lstStyle>
          <a:p>
            <a:fld id="{BBFF4195-9B55-EE4F-9A0D-5EE06ECC38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0425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099" cy="496967"/>
          </a:xfrm>
          <a:prstGeom prst="rect">
            <a:avLst/>
          </a:prstGeom>
        </p:spPr>
        <p:txBody>
          <a:bodyPr vert="horz" lIns="95673" tIns="47836" rIns="95673" bIns="47836" rtlCol="0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41" y="2"/>
            <a:ext cx="2949099" cy="496967"/>
          </a:xfrm>
          <a:prstGeom prst="rect">
            <a:avLst/>
          </a:prstGeom>
        </p:spPr>
        <p:txBody>
          <a:bodyPr vert="horz" lIns="95673" tIns="47836" rIns="95673" bIns="47836" rtlCol="0"/>
          <a:lstStyle>
            <a:lvl1pPr algn="r">
              <a:defRPr sz="1300"/>
            </a:lvl1pPr>
          </a:lstStyle>
          <a:p>
            <a:fld id="{BCDB334D-D17F-49C4-91DD-37BB7E818209}" type="datetimeFigureOut">
              <a:rPr lang="de-CH" smtClean="0"/>
              <a:t>03.05.16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18287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73" tIns="47836" rIns="95673" bIns="47836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5673" tIns="47836" rIns="95673" bIns="47836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40648"/>
            <a:ext cx="2949099" cy="496967"/>
          </a:xfrm>
          <a:prstGeom prst="rect">
            <a:avLst/>
          </a:prstGeom>
        </p:spPr>
        <p:txBody>
          <a:bodyPr vert="horz" lIns="95673" tIns="47836" rIns="95673" bIns="47836" rtlCol="0" anchor="b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41" y="9440648"/>
            <a:ext cx="2949099" cy="496967"/>
          </a:xfrm>
          <a:prstGeom prst="rect">
            <a:avLst/>
          </a:prstGeom>
        </p:spPr>
        <p:txBody>
          <a:bodyPr vert="horz" lIns="95673" tIns="47836" rIns="95673" bIns="47836" rtlCol="0" anchor="b"/>
          <a:lstStyle>
            <a:lvl1pPr algn="r">
              <a:defRPr sz="1300"/>
            </a:lvl1pPr>
          </a:lstStyle>
          <a:p>
            <a:fld id="{A51C0C35-A9A2-4EFD-9BAF-1E52E29E03D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73599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928801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54904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source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Measurement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detection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prozess</a:t>
            </a:r>
            <a:r>
              <a:rPr lang="de-DE" baseline="0" smtClean="0"/>
              <a:t>: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78548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49614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>
                <a:sym typeface="Wingdings" panose="05000000000000000000" pitchFamily="2" charset="2"/>
              </a:rPr>
              <a:t>Measuring with respect to basis a like explained before, +1 for parallel, -1 for perpendicular</a:t>
            </a:r>
          </a:p>
          <a:p>
            <a:pPr marL="171450" indent="-171450">
              <a:buFontTx/>
              <a:buChar char="-"/>
            </a:pPr>
            <a:endParaRPr lang="en-US" baseline="0" dirty="0" smtClean="0">
              <a:sym typeface="Wingdings" panose="05000000000000000000" pitchFamily="2" charset="2"/>
            </a:endParaRPr>
          </a:p>
          <a:p>
            <a:pPr marL="171450" indent="-171450">
              <a:buFontTx/>
              <a:buChar char="-"/>
            </a:pPr>
            <a:endParaRPr lang="en-US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49614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Click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: +1</a:t>
            </a:r>
          </a:p>
          <a:p>
            <a:r>
              <a:rPr lang="de-DE" dirty="0" smtClean="0"/>
              <a:t>Click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reflected</a:t>
            </a:r>
            <a:r>
              <a:rPr lang="de-DE" dirty="0" smtClean="0"/>
              <a:t>: -1</a:t>
            </a:r>
          </a:p>
          <a:p>
            <a:endParaRPr lang="de-DE" dirty="0" smtClean="0"/>
          </a:p>
          <a:p>
            <a:r>
              <a:rPr lang="de-DE" dirty="0" err="1" smtClean="0"/>
              <a:t>Calculate</a:t>
            </a:r>
            <a:r>
              <a:rPr lang="de-DE" dirty="0" smtClean="0"/>
              <a:t> </a:t>
            </a:r>
            <a:r>
              <a:rPr lang="de-DE" dirty="0" err="1" smtClean="0"/>
              <a:t>coincidate</a:t>
            </a:r>
            <a:r>
              <a:rPr lang="de-DE" dirty="0" smtClean="0"/>
              <a:t> </a:t>
            </a:r>
            <a:r>
              <a:rPr lang="de-DE" dirty="0" err="1" smtClean="0"/>
              <a:t>rates</a:t>
            </a:r>
            <a:r>
              <a:rPr lang="de-DE" dirty="0" smtClean="0"/>
              <a:t> </a:t>
            </a:r>
            <a:r>
              <a:rPr lang="de-DE" dirty="0" err="1" smtClean="0"/>
              <a:t>direktly</a:t>
            </a:r>
            <a:r>
              <a:rPr lang="de-DE" dirty="0" smtClean="0"/>
              <a:t> -&gt; E(</a:t>
            </a:r>
            <a:r>
              <a:rPr lang="de-DE" dirty="0" err="1" smtClean="0"/>
              <a:t>a,b</a:t>
            </a:r>
            <a:r>
              <a:rPr lang="de-DE" dirty="0" smtClean="0"/>
              <a:t>) -&gt; </a:t>
            </a:r>
            <a:r>
              <a:rPr lang="de-DE" dirty="0" smtClean="0"/>
              <a:t>S</a:t>
            </a:r>
          </a:p>
          <a:p>
            <a:endParaRPr lang="de-DE" dirty="0" smtClean="0"/>
          </a:p>
          <a:p>
            <a:r>
              <a:rPr lang="de-DE" dirty="0" err="1" smtClean="0"/>
              <a:t>Poarization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reflection</a:t>
            </a:r>
            <a:r>
              <a:rPr lang="de-DE" dirty="0" smtClean="0"/>
              <a:t>, </a:t>
            </a:r>
            <a:r>
              <a:rPr lang="de-DE" dirty="0" err="1" smtClean="0"/>
              <a:t>brewster</a:t>
            </a:r>
            <a:r>
              <a:rPr lang="de-DE" dirty="0" smtClean="0"/>
              <a:t> angle</a:t>
            </a:r>
          </a:p>
          <a:p>
            <a:r>
              <a:rPr lang="de-DE" dirty="0" err="1" smtClean="0"/>
              <a:t>Birefingent</a:t>
            </a:r>
            <a:r>
              <a:rPr lang="de-DE" dirty="0" smtClean="0"/>
              <a:t> material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79152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2 </a:t>
            </a:r>
            <a:r>
              <a:rPr lang="de-DE" dirty="0" err="1" smtClean="0"/>
              <a:t>prisms</a:t>
            </a:r>
            <a:r>
              <a:rPr lang="de-DE" baseline="0" dirty="0" smtClean="0"/>
              <a:t> stuck </a:t>
            </a:r>
            <a:r>
              <a:rPr lang="de-DE" baseline="0" dirty="0" err="1" smtClean="0"/>
              <a:t>together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suitable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thin</a:t>
            </a:r>
            <a:r>
              <a:rPr lang="de-DE" baseline="0" dirty="0" smtClean="0"/>
              <a:t> film </a:t>
            </a:r>
            <a:r>
              <a:rPr lang="de-DE" baseline="0" dirty="0" err="1" smtClean="0"/>
              <a:t>inbetween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t>22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780750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Low </a:t>
            </a:r>
            <a:r>
              <a:rPr lang="de-DE" dirty="0" err="1" smtClean="0"/>
              <a:t>detection</a:t>
            </a:r>
            <a:r>
              <a:rPr lang="de-DE" dirty="0" smtClean="0"/>
              <a:t> </a:t>
            </a:r>
            <a:r>
              <a:rPr lang="de-DE" dirty="0" err="1" smtClean="0"/>
              <a:t>rates</a:t>
            </a:r>
            <a:r>
              <a:rPr lang="de-DE" dirty="0" smtClean="0"/>
              <a:t>, </a:t>
            </a:r>
            <a:r>
              <a:rPr lang="de-DE" dirty="0" err="1" smtClean="0"/>
              <a:t>because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low</a:t>
            </a:r>
            <a:r>
              <a:rPr lang="de-DE" dirty="0" smtClean="0"/>
              <a:t> </a:t>
            </a:r>
            <a:r>
              <a:rPr lang="de-DE" dirty="0" err="1" smtClean="0"/>
              <a:t>quantum</a:t>
            </a:r>
            <a:r>
              <a:rPr lang="de-DE" dirty="0" smtClean="0"/>
              <a:t> </a:t>
            </a:r>
            <a:r>
              <a:rPr lang="de-DE" dirty="0" err="1" smtClean="0"/>
              <a:t>efficiency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Wavelength</a:t>
            </a:r>
            <a:r>
              <a:rPr lang="de-DE" dirty="0" smtClean="0"/>
              <a:t> </a:t>
            </a:r>
            <a:r>
              <a:rPr lang="de-DE" dirty="0" err="1" smtClean="0"/>
              <a:t>filters</a:t>
            </a:r>
            <a:r>
              <a:rPr lang="de-DE" dirty="0" smtClean="0"/>
              <a:t> </a:t>
            </a:r>
            <a:r>
              <a:rPr lang="de-DE" dirty="0" err="1" smtClean="0"/>
              <a:t>before</a:t>
            </a:r>
            <a:r>
              <a:rPr lang="de-DE" dirty="0" smtClean="0"/>
              <a:t> </a:t>
            </a:r>
            <a:r>
              <a:rPr lang="de-DE" dirty="0" err="1" smtClean="0"/>
              <a:t>detectors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t>23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915673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Check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events</a:t>
            </a:r>
            <a:r>
              <a:rPr lang="de-DE" dirty="0" smtClean="0"/>
              <a:t> </a:t>
            </a:r>
            <a:r>
              <a:rPr lang="de-DE" dirty="0" err="1" smtClean="0"/>
              <a:t>correspond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-&gt; </a:t>
            </a:r>
            <a:r>
              <a:rPr lang="de-DE" dirty="0" err="1" smtClean="0"/>
              <a:t>coincidence</a:t>
            </a:r>
            <a:r>
              <a:rPr lang="de-DE" dirty="0" smtClean="0"/>
              <a:t> </a:t>
            </a:r>
            <a:r>
              <a:rPr lang="de-DE" dirty="0" err="1" smtClean="0"/>
              <a:t>window</a:t>
            </a:r>
            <a:endParaRPr lang="de-DE" dirty="0" smtClean="0"/>
          </a:p>
          <a:p>
            <a:r>
              <a:rPr lang="de-DE" dirty="0" smtClean="0"/>
              <a:t>Large </a:t>
            </a:r>
            <a:r>
              <a:rPr lang="de-DE" dirty="0" err="1" smtClean="0"/>
              <a:t>compared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intermediate </a:t>
            </a:r>
            <a:r>
              <a:rPr lang="de-DE" dirty="0" err="1" smtClean="0"/>
              <a:t>state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cascade</a:t>
            </a:r>
            <a:r>
              <a:rPr lang="de-DE" dirty="0" smtClean="0"/>
              <a:t> 5ns</a:t>
            </a:r>
          </a:p>
          <a:p>
            <a:endParaRPr lang="de-DE" dirty="0" smtClean="0"/>
          </a:p>
          <a:p>
            <a:r>
              <a:rPr lang="de-DE" dirty="0" err="1" smtClean="0"/>
              <a:t>Actual</a:t>
            </a:r>
            <a:r>
              <a:rPr lang="de-DE" dirty="0" smtClean="0"/>
              <a:t> </a:t>
            </a:r>
            <a:r>
              <a:rPr lang="de-DE" dirty="0" err="1" smtClean="0"/>
              <a:t>values</a:t>
            </a:r>
            <a:r>
              <a:rPr lang="de-DE" dirty="0" smtClean="0"/>
              <a:t> 0- 40 s</a:t>
            </a:r>
            <a:r>
              <a:rPr lang="de-DE" dirty="0" smtClean="0"/>
              <a:t>^-1, </a:t>
            </a:r>
            <a:r>
              <a:rPr lang="de-DE" dirty="0" err="1" smtClean="0"/>
              <a:t>accidental</a:t>
            </a:r>
            <a:r>
              <a:rPr lang="de-DE" dirty="0" smtClean="0"/>
              <a:t> </a:t>
            </a:r>
            <a:r>
              <a:rPr lang="de-DE" dirty="0" err="1" smtClean="0"/>
              <a:t>rates</a:t>
            </a:r>
            <a:r>
              <a:rPr lang="de-DE" dirty="0" smtClean="0"/>
              <a:t> 10 s^-1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214155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Doted</a:t>
            </a:r>
            <a:r>
              <a:rPr lang="de-DE" dirty="0" smtClean="0"/>
              <a:t> </a:t>
            </a:r>
            <a:r>
              <a:rPr lang="de-DE" dirty="0" err="1" smtClean="0"/>
              <a:t>line</a:t>
            </a:r>
            <a:r>
              <a:rPr lang="de-DE" dirty="0" smtClean="0"/>
              <a:t>: </a:t>
            </a:r>
            <a:r>
              <a:rPr lang="de-DE" dirty="0" err="1" smtClean="0"/>
              <a:t>theory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6070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- Measurements</a:t>
            </a:r>
            <a:r>
              <a:rPr lang="en-US" baseline="0" noProof="0" dirty="0" smtClean="0"/>
              <a:t> at two different locations</a:t>
            </a:r>
          </a:p>
          <a:p>
            <a:r>
              <a:rPr lang="en-US" baseline="0" noProof="0" dirty="0" smtClean="0"/>
              <a:t>- Inputs </a:t>
            </a:r>
            <a:r>
              <a:rPr lang="en-US" baseline="0" noProof="0" dirty="0" err="1" smtClean="0"/>
              <a:t>x,y</a:t>
            </a:r>
            <a:r>
              <a:rPr lang="en-US" baseline="0" noProof="0" dirty="0" smtClean="0"/>
              <a:t> (correspond to direction of polarization measurement) and outputs </a:t>
            </a:r>
            <a:r>
              <a:rPr lang="en-US" baseline="0" noProof="0" dirty="0" err="1" smtClean="0"/>
              <a:t>a,b</a:t>
            </a:r>
            <a:r>
              <a:rPr lang="en-US" baseline="0" noProof="0" dirty="0" smtClean="0"/>
              <a:t> (correspond to outcome </a:t>
            </a:r>
            <a:r>
              <a:rPr lang="en-US" baseline="0" noProof="0" dirty="0" smtClean="0">
                <a:sym typeface="Wingdings" panose="05000000000000000000" pitchFamily="2" charset="2"/>
              </a:rPr>
              <a:t> aligned or orthogonal)</a:t>
            </a:r>
            <a:endParaRPr lang="en-US" baseline="0" noProof="0" dirty="0" smtClean="0"/>
          </a:p>
          <a:p>
            <a:r>
              <a:rPr lang="en-US" baseline="0" noProof="0" dirty="0" smtClean="0"/>
              <a:t>- Local realistic theory </a:t>
            </a:r>
            <a:r>
              <a:rPr lang="en-US" baseline="0" noProof="0" dirty="0" smtClean="0">
                <a:sym typeface="Wingdings" panose="05000000000000000000" pitchFamily="2" charset="2"/>
              </a:rPr>
              <a:t> bounds on certain quantities (Bell inequalities)</a:t>
            </a:r>
          </a:p>
          <a:p>
            <a:r>
              <a:rPr lang="en-US" baseline="0" noProof="0" dirty="0" smtClean="0">
                <a:sym typeface="Wingdings" panose="05000000000000000000" pitchFamily="2" charset="2"/>
              </a:rPr>
              <a:t>- Quantum statistics violate these Bell inequalities</a:t>
            </a:r>
            <a:endParaRPr lang="en-US" baseline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00939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Locality condition:</a:t>
            </a:r>
            <a:r>
              <a:rPr lang="en-US" baseline="0" dirty="0" smtClean="0"/>
              <a:t> outputs of one party don’t depend on inputs of other party</a:t>
            </a:r>
            <a:endParaRPr lang="en-US" dirty="0" smtClean="0"/>
          </a:p>
          <a:p>
            <a:pPr marL="628650" lvl="1" indent="-171450">
              <a:buFontTx/>
              <a:buChar char="-"/>
            </a:pPr>
            <a:r>
              <a:rPr lang="en-US" dirty="0" smtClean="0"/>
              <a:t>called the non-signaling condition for obvious reasons  (Bob could send Alice messages</a:t>
            </a:r>
            <a:r>
              <a:rPr lang="en-US" baseline="0" dirty="0" smtClean="0"/>
              <a:t> by choosing specific inputs which Alice could distinguish if her outcomes depended on his inputs</a:t>
            </a:r>
            <a:r>
              <a:rPr lang="en-US" dirty="0" smtClean="0"/>
              <a:t>)</a:t>
            </a:r>
          </a:p>
          <a:p>
            <a:pPr marL="171450" lvl="0" indent="-171450">
              <a:buFontTx/>
              <a:buChar char="-"/>
            </a:pPr>
            <a:r>
              <a:rPr lang="en-US" dirty="0" smtClean="0"/>
              <a:t>Reality: value of observable</a:t>
            </a:r>
            <a:r>
              <a:rPr lang="en-US" baseline="0" dirty="0" smtClean="0"/>
              <a:t> is completely predetermined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Moon is there when when one doesn’t look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Reality in QM: only random if measure in different</a:t>
            </a:r>
            <a:r>
              <a:rPr lang="en-US" baseline="0" dirty="0" smtClean="0"/>
              <a:t> basis!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99828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Configuration for maximal violation!!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X &lt;-&gt; input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Theta &lt;-&gt; polarization angle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Outcomes: set a/b </a:t>
            </a:r>
            <a:r>
              <a:rPr lang="en-US" baseline="0" dirty="0" err="1" smtClean="0"/>
              <a:t>theta_i</a:t>
            </a:r>
            <a:r>
              <a:rPr lang="en-US" baseline="0" dirty="0" smtClean="0"/>
              <a:t> when measured </a:t>
            </a:r>
            <a:r>
              <a:rPr lang="en-US" baseline="0" dirty="0" err="1" smtClean="0"/>
              <a:t>theta_i</a:t>
            </a:r>
            <a:r>
              <a:rPr lang="en-US" baseline="0" dirty="0" smtClean="0"/>
              <a:t>; a=q for x=Q and a=r for x=R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Bell inequality as mentioned in lecture (q&lt;-&gt;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79378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Detailed explanation including problems</a:t>
            </a:r>
            <a:r>
              <a:rPr lang="en-US" baseline="0" dirty="0" smtClean="0"/>
              <a:t> of</a:t>
            </a:r>
            <a:r>
              <a:rPr lang="en-US" dirty="0" smtClean="0"/>
              <a:t> several devices in the next part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Source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anose="05000000000000000000" pitchFamily="2" charset="2"/>
              </a:rPr>
              <a:t> photons are created, entangled and distributed</a:t>
            </a:r>
          </a:p>
          <a:p>
            <a:pPr marL="171450" indent="-171450">
              <a:buFontTx/>
              <a:buChar char="-"/>
            </a:pPr>
            <a:r>
              <a:rPr lang="en-US" dirty="0" err="1" smtClean="0"/>
              <a:t>Beamsplitter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reflects orthogonal polarization downwards</a:t>
            </a:r>
            <a:r>
              <a:rPr lang="en-US" baseline="0" dirty="0" smtClean="0">
                <a:sym typeface="Wingdings" panose="05000000000000000000" pitchFamily="2" charset="2"/>
              </a:rPr>
              <a:t> and transmits parallel polarization (separation of polarizations)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sym typeface="Wingdings" panose="05000000000000000000" pitchFamily="2" charset="2"/>
              </a:rPr>
              <a:t>Photomultipliers  detect photons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sym typeface="Wingdings" panose="05000000000000000000" pitchFamily="2" charset="2"/>
              </a:rPr>
              <a:t>Singles  distinguish real entangled pairs and “failed” pairs (disregard non-entangled pairs) </a:t>
            </a:r>
            <a:r>
              <a:rPr lang="en-US" baseline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??exact meaning/purpose??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sym typeface="Wingdings" panose="05000000000000000000" pitchFamily="2" charset="2"/>
              </a:rPr>
              <a:t>Coincidences  determine expectation values to evaluate Bell 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73721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Use transition in Calcium atom for generation of</a:t>
            </a:r>
            <a:r>
              <a:rPr lang="en-US" baseline="0" dirty="0" smtClean="0"/>
              <a:t> polarization correlated photons (as depicted on the left)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Excite Ca atom using two separate lasers with frequencies </a:t>
            </a:r>
            <a:r>
              <a:rPr lang="en-US" baseline="0" dirty="0" err="1" smtClean="0"/>
              <a:t>v_K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v_D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Then atom decays and emits two correlated photons of frequencies v_1 and v_2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Experimental setup (in reference to earlier explanation of setup </a:t>
            </a:r>
            <a:r>
              <a:rPr lang="en-US" baseline="0" dirty="0" smtClean="0">
                <a:sym typeface="Wingdings" panose="05000000000000000000" pitchFamily="2" charset="2"/>
              </a:rPr>
              <a:t> where is source in setup?</a:t>
            </a:r>
            <a:r>
              <a:rPr lang="en-US" baseline="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32928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Experimental Setup: 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Have a beam of atoms (middle of picture)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Two lasers shining on interaction region (roughly a </a:t>
            </a:r>
            <a:r>
              <a:rPr lang="en-US" baseline="0" dirty="0" err="1" smtClean="0"/>
              <a:t>zylinder</a:t>
            </a:r>
            <a:r>
              <a:rPr lang="en-US" baseline="0" dirty="0" smtClean="0"/>
              <a:t> of 1 mm length and 30µm radius)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Typical emission rate of 4x10^7 per second ??but this is quite a loot, isn’t it??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58913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Photons</a:t>
            </a:r>
            <a:r>
              <a:rPr lang="en-US" baseline="0" dirty="0" smtClean="0"/>
              <a:t> are emitted in every direction </a:t>
            </a:r>
            <a:r>
              <a:rPr lang="en-US" baseline="0" dirty="0" smtClean="0">
                <a:sym typeface="Wingdings" panose="05000000000000000000" pitchFamily="2" charset="2"/>
              </a:rPr>
              <a:t> lose photons and have to wait a long time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sym typeface="Wingdings" panose="05000000000000000000" pitchFamily="2" charset="2"/>
              </a:rPr>
              <a:t>Use anti reflection coated elements  photons go where they are supposed to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sym typeface="Wingdings" panose="05000000000000000000" pitchFamily="2" charset="2"/>
              </a:rPr>
              <a:t>Install wavelength filters after source such that “wrong” photons are absorbed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sym typeface="Wingdings" panose="05000000000000000000" pitchFamily="2" charset="2"/>
              </a:rPr>
              <a:t>At high beam densities trapping of resonant light can lead to enhanced lifetimes of the excited state 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>
                <a:sym typeface="Wingdings" panose="05000000000000000000" pitchFamily="2" charset="2"/>
              </a:rPr>
              <a:t> can lead to decrease in correlation  worse bell violation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>
                <a:sym typeface="Wingdings" panose="05000000000000000000" pitchFamily="2" charset="2"/>
              </a:rPr>
              <a:t> bad for efficiency ??how does this work??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49614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Assuming special</a:t>
            </a:r>
            <a:r>
              <a:rPr lang="en-US" baseline="0" dirty="0" smtClean="0"/>
              <a:t> relativity is correct </a:t>
            </a:r>
            <a:r>
              <a:rPr lang="en-US" baseline="0" dirty="0" smtClean="0">
                <a:sym typeface="Wingdings" panose="05000000000000000000" pitchFamily="2" charset="2"/>
              </a:rPr>
              <a:t> space like separation equivalent to locality condition (Bob’s </a:t>
            </a:r>
            <a:r>
              <a:rPr lang="en-US" baseline="0" dirty="0" err="1" smtClean="0">
                <a:sym typeface="Wingdings" panose="05000000000000000000" pitchFamily="2" charset="2"/>
              </a:rPr>
              <a:t>meas</a:t>
            </a:r>
            <a:r>
              <a:rPr lang="en-US" baseline="0" dirty="0" smtClean="0">
                <a:sym typeface="Wingdings" panose="05000000000000000000" pitchFamily="2" charset="2"/>
              </a:rPr>
              <a:t> doesn’t depend on Alice’s input and vice versa)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>
                <a:sym typeface="Wingdings" panose="05000000000000000000" pitchFamily="2" charset="2"/>
              </a:rPr>
              <a:t> only intrinsic randomness possible (nice for some applications)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sym typeface="Wingdings" panose="05000000000000000000" pitchFamily="2" charset="2"/>
              </a:rPr>
              <a:t>Prevent signaling from Alice to Bob (and vice versa) due to special setup; except if superluminal info transport were possible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sym typeface="Wingdings" panose="05000000000000000000" pitchFamily="2" charset="2"/>
              </a:rPr>
              <a:t>Explanation of picture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sym typeface="Wingdings" panose="05000000000000000000" pitchFamily="2" charset="2"/>
              </a:rPr>
              <a:t>Experiment: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>
                <a:sym typeface="Wingdings" panose="05000000000000000000" pitchFamily="2" charset="2"/>
              </a:rPr>
              <a:t>Separation: difficult because of loss in fibers/depolarization (for photons) or general difficulty (</a:t>
            </a:r>
            <a:r>
              <a:rPr lang="en-US" baseline="0" dirty="0" err="1" smtClean="0">
                <a:sym typeface="Wingdings" panose="05000000000000000000" pitchFamily="2" charset="2"/>
              </a:rPr>
              <a:t>e.q</a:t>
            </a:r>
            <a:r>
              <a:rPr lang="en-US" baseline="0" dirty="0" smtClean="0">
                <a:sym typeface="Wingdings" panose="05000000000000000000" pitchFamily="2" charset="2"/>
              </a:rPr>
              <a:t>. </a:t>
            </a:r>
            <a:r>
              <a:rPr lang="en-US" baseline="0" dirty="0" err="1" smtClean="0">
                <a:sym typeface="Wingdings" panose="05000000000000000000" pitchFamily="2" charset="2"/>
              </a:rPr>
              <a:t>sc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gubits</a:t>
            </a:r>
            <a:r>
              <a:rPr lang="en-US" baseline="0" dirty="0" smtClean="0">
                <a:sym typeface="Wingdings" panose="05000000000000000000" pitchFamily="2" charset="2"/>
              </a:rPr>
              <a:t>)  see later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>
                <a:sym typeface="Wingdings" panose="05000000000000000000" pitchFamily="2" charset="2"/>
              </a:rPr>
              <a:t>Fast: need fast generation of “real” random numbers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37986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4563876"/>
            <a:ext cx="11528920" cy="1673412"/>
          </a:xfrm>
          <a:solidFill>
            <a:schemeClr val="bg2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43E2-BEFA-41A8-94BB-498BE5992C83}" type="datetime1">
              <a:rPr lang="de-DE" smtClean="0"/>
              <a:t>03.05.16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3429000"/>
            <a:ext cx="11528920" cy="1152128"/>
          </a:xfrm>
          <a:solidFill>
            <a:schemeClr val="bg2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21" b="31272"/>
          <a:stretch/>
        </p:blipFill>
        <p:spPr>
          <a:xfrm>
            <a:off x="323850" y="620713"/>
            <a:ext cx="11537950" cy="28082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Toni Heugel, Max Kessler, Violation of Bell inequality using photons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00996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elauftak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850" y="612001"/>
            <a:ext cx="11537950" cy="5616575"/>
          </a:xfrm>
          <a:solidFill>
            <a:schemeClr val="tx1"/>
          </a:solidFill>
        </p:spPr>
        <p:txBody>
          <a:bodyPr lIns="144000" tIns="450000" bIns="0" anchor="t" anchorCtr="0"/>
          <a:lstStyle>
            <a:lvl1pPr>
              <a:lnSpc>
                <a:spcPct val="113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 und Hintergrundfarbe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BE6AB-5176-43A5-9355-FC456319EA9B}" type="datetime1">
              <a:rPr lang="de-DE" smtClean="0"/>
              <a:t>03.05.16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Toni Heugel, Max Kessler, Violation of Bell inequality using photons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804412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6A5B-A5FF-4FAB-BAA0-B2B0CB0FB817}" type="datetime1">
              <a:rPr lang="de-DE" smtClean="0"/>
              <a:t>03.05.16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Toni Heugel, Max Kessler, Violation of Bell inequality using photons</a:t>
            </a: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8594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4823306"/>
            <a:ext cx="11537950" cy="1413983"/>
          </a:xfrm>
          <a:solidFill>
            <a:schemeClr val="bg2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02ED-A28D-4A22-92D9-E59C874A1A27}" type="datetime1">
              <a:rPr lang="de-DE" smtClean="0"/>
              <a:t>03.05.16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Toni Heugel, Max Kessler, Violation of Bell inequality using photons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Bild auf Platzhalter ziehen oder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2600996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D604-205A-4F92-AAA7-C48F09BB7172}" type="datetime1">
              <a:rPr lang="de-DE" smtClean="0"/>
              <a:t>03.05.16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Toni Heugel, Max Kessler, Violation of Bell inequality using photons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Bild auf Platzhalter ziehen oder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9029171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49" y="1063255"/>
            <a:ext cx="11537951" cy="960809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44000" tIns="108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 dirty="0"/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2313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1681843"/>
            <a:ext cx="11537950" cy="455226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B3EA-DCC8-4A1C-B358-32C1CFF6E7C0}" type="datetime1">
              <a:rPr lang="de-DE" smtClean="0"/>
              <a:t>03.05.16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Toni Heugel, Max Kessler, Violation of Bell inequality using photons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620714"/>
            <a:ext cx="11537950" cy="554944"/>
          </a:xfrm>
          <a:solidFill>
            <a:schemeClr val="bg1"/>
          </a:solidFill>
        </p:spPr>
        <p:txBody>
          <a:bodyPr/>
          <a:lstStyle/>
          <a:p>
            <a:r>
              <a:rPr lang="de-DE" dirty="0" smtClean="0"/>
              <a:t>Mastertitelformat bearbeiten</a:t>
            </a:r>
            <a:endParaRPr lang="de-CH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1698172"/>
            <a:ext cx="5577644" cy="4539118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1698172"/>
            <a:ext cx="5567205" cy="4539117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02FC5-1BCB-472A-978B-3A3381718B81}" type="datetime1">
              <a:rPr lang="de-DE" smtClean="0"/>
              <a:t>03.05.16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Toni Heugel, Max Kessler, Violation of Bell inequality using photons</a:t>
            </a: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620714"/>
            <a:ext cx="11537950" cy="554944"/>
          </a:xfrm>
          <a:solidFill>
            <a:schemeClr val="bg1"/>
          </a:solidFill>
        </p:spPr>
        <p:txBody>
          <a:bodyPr/>
          <a:lstStyle/>
          <a:p>
            <a:r>
              <a:rPr lang="de-DE" dirty="0" smtClean="0"/>
              <a:t>Mastertitelformat bearbeiten</a:t>
            </a:r>
            <a:endParaRPr lang="de-CH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2BDD-20B0-4C9C-AAC7-0F4CF8B5625B}" type="datetime1">
              <a:rPr lang="de-DE" smtClean="0"/>
              <a:t>03.05.16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Toni Heugel, Max Kessler, Violation of Bell inequality using photons</a:t>
            </a: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 7"/>
          <p:cNvSpPr txBox="1">
            <a:spLocks/>
          </p:cNvSpPr>
          <p:nvPr userDrawn="1"/>
        </p:nvSpPr>
        <p:spPr>
          <a:xfrm>
            <a:off x="325438" y="620828"/>
            <a:ext cx="11537950" cy="554944"/>
          </a:xfrm>
          <a:prstGeom prst="rect">
            <a:avLst/>
          </a:prstGeom>
          <a:solidFill>
            <a:schemeClr val="bg1"/>
          </a:solidFill>
        </p:spPr>
        <p:txBody>
          <a:bodyPr vert="horz" lIns="140400" tIns="0" rIns="14400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Mastertitelformat bearbeiten</a:t>
            </a:r>
            <a:endParaRPr lang="de-CH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3B2E-BCB7-4B59-9F7B-E891C7C0A118}" type="datetime1">
              <a:rPr lang="de-DE" smtClean="0"/>
              <a:t>03.05.16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Toni Heugel, Max Kessler, Violation of Bell inequality using photons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Bild auf Platzhalter ziehen oder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5389624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uftak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F8206-FD64-4BB1-9C5C-6B14635439EC}" type="datetime1">
              <a:rPr lang="de-DE" smtClean="0"/>
              <a:t>03.05.16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Toni Heugel, Max Kessler, Violation of Bell inequality using photons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323850" y="1565138"/>
            <a:ext cx="11537950" cy="4672150"/>
          </a:xfrm>
          <a:solidFill>
            <a:schemeClr val="tx1"/>
          </a:solidFill>
        </p:spPr>
        <p:txBody>
          <a:bodyPr lIns="144000" tIns="450000"/>
          <a:lstStyle>
            <a:lvl1pPr marL="0" indent="0">
              <a:lnSpc>
                <a:spcPct val="114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Inhalt und Hintergrundfarbe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850" y="612000"/>
            <a:ext cx="11537950" cy="972000"/>
          </a:xfrm>
          <a:solidFill>
            <a:schemeClr val="tx1"/>
          </a:solidFill>
        </p:spPr>
        <p:txBody>
          <a:bodyPr lIns="140400"/>
          <a:lstStyle>
            <a:lvl1pPr>
              <a:lnSpc>
                <a:spcPct val="100000"/>
              </a:lnSpc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 und Hintergrundfarbe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296274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3997556F-A4CE-4BD1-966E-98A48593340D}" type="datetime1">
              <a:rPr lang="de-DE" smtClean="0"/>
              <a:t>03.05.16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Toni Heugel, Max Kessler, Violation of Bell inequality using photons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de-CH" sz="800" smtClean="0"/>
              <a:t>|</a:t>
            </a:r>
            <a:endParaRPr lang="de-CH" sz="800"/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de-CH" sz="800" smtClean="0"/>
              <a:t>|</a:t>
            </a:r>
            <a:endParaRPr lang="de-CH" sz="80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0400" tIns="0" rIns="144000" bIns="0" rtlCol="0" anchor="b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6" r:id="rId4"/>
    <p:sldLayoutId id="2147483650" r:id="rId5"/>
    <p:sldLayoutId id="2147483652" r:id="rId6"/>
    <p:sldLayoutId id="2147483655" r:id="rId7"/>
    <p:sldLayoutId id="2147483665" r:id="rId8"/>
    <p:sldLayoutId id="2147483664" r:id="rId9"/>
    <p:sldLayoutId id="2147483663" r:id="rId10"/>
    <p:sldLayoutId id="2147483668" r:id="rId11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bg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bg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bg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oleObject" Target="../embeddings/oleObject1.bin"/><Relationship Id="rId5" Type="http://schemas.openxmlformats.org/officeDocument/2006/relationships/image" Target="../media/image20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1.emf"/><Relationship Id="rId8" Type="http://schemas.openxmlformats.org/officeDocument/2006/relationships/image" Target="../media/image2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19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20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21.emf"/><Relationship Id="rId9" Type="http://schemas.openxmlformats.org/officeDocument/2006/relationships/image" Target="../media/image1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24.png"/><Relationship Id="rId5" Type="http://schemas.openxmlformats.org/officeDocument/2006/relationships/oleObject" Target="../embeddings/Microsoft_Formel-Editor1.bin"/><Relationship Id="rId6" Type="http://schemas.openxmlformats.org/officeDocument/2006/relationships/image" Target="../media/image23.emf"/><Relationship Id="rId7" Type="http://schemas.openxmlformats.org/officeDocument/2006/relationships/oleObject" Target="../embeddings/Microsoft_Formel-Editor2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 smtClean="0"/>
              <a:t>Violation of Bell inequalities using photons</a:t>
            </a:r>
            <a:endParaRPr lang="en-US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E5BA-D9C2-4915-976A-80C24CDC5F46}" type="datetime1">
              <a:rPr lang="de-DE" smtClean="0"/>
              <a:t>03.05.16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Toni </a:t>
            </a:r>
            <a:r>
              <a:rPr lang="en-US" dirty="0" err="1" smtClean="0"/>
              <a:t>Heugel</a:t>
            </a:r>
            <a:r>
              <a:rPr lang="de-DE" smtClean="0"/>
              <a:t>, Max Kessler, Violation </a:t>
            </a:r>
            <a:r>
              <a:rPr lang="de-DE" err="1" smtClean="0"/>
              <a:t>of</a:t>
            </a:r>
            <a:r>
              <a:rPr lang="de-DE" smtClean="0"/>
              <a:t> Bell </a:t>
            </a:r>
            <a:r>
              <a:rPr lang="de-DE" err="1" smtClean="0"/>
              <a:t>inequality</a:t>
            </a:r>
            <a:r>
              <a:rPr lang="de-DE" smtClean="0"/>
              <a:t> </a:t>
            </a:r>
            <a:r>
              <a:rPr lang="de-DE" err="1" smtClean="0"/>
              <a:t>using</a:t>
            </a:r>
            <a:r>
              <a:rPr lang="de-DE" smtClean="0"/>
              <a:t> </a:t>
            </a:r>
            <a:r>
              <a:rPr lang="de-DE" err="1" smtClean="0"/>
              <a:t>photons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</a:t>
            </a:fld>
            <a:endParaRPr lang="de-DE"/>
          </a:p>
        </p:txBody>
      </p:sp>
      <p:pic>
        <p:nvPicPr>
          <p:cNvPr id="10" name="Bildplatzhalter 9" descr="_MG_8824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4" b="32260"/>
          <a:stretch/>
        </p:blipFill>
        <p:spPr/>
      </p:pic>
    </p:spTree>
    <p:extLst>
      <p:ext uri="{BB962C8B-B14F-4D97-AF65-F5344CB8AC3E}">
        <p14:creationId xmlns:p14="http://schemas.microsoft.com/office/powerpoint/2010/main" val="403890633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Detailed Setup and Technical Difficulties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Generation of Photons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D604-205A-4F92-AAA7-C48F09BB7172}" type="datetime1">
              <a:rPr lang="de-DE" smtClean="0"/>
              <a:t>03.05.16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Toni Heugel, Max Kessler, Violation of Bell inequality using photons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10</a:t>
            </a:fld>
            <a:endParaRPr lang="de-DE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303" r="-43303"/>
          <a:stretch/>
        </p:blipFill>
        <p:spPr/>
      </p:pic>
      <p:sp>
        <p:nvSpPr>
          <p:cNvPr id="10" name="TextBox 9"/>
          <p:cNvSpPr txBox="1"/>
          <p:nvPr/>
        </p:nvSpPr>
        <p:spPr>
          <a:xfrm>
            <a:off x="9148578" y="4546307"/>
            <a:ext cx="2713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/>
              <a:t>www.wikipedia.org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4498065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8" y="2159924"/>
            <a:ext cx="5576888" cy="3616064"/>
          </a:xfrm>
        </p:spPr>
      </p:pic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913" y="2913039"/>
            <a:ext cx="5567362" cy="210983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02FC5-1BCB-472A-978B-3A3381718B81}" type="datetime1">
              <a:rPr lang="de-DE" smtClean="0"/>
              <a:t>03.05.16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Toni Heugel, Max Kessler, Violation of Bell inequality using photons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11</a:t>
            </a:fld>
            <a:endParaRPr lang="de-D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 – Generation of Photons</a:t>
            </a:r>
            <a:endParaRPr lang="en-US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25438" y="1698172"/>
            <a:ext cx="5575300" cy="461665"/>
          </a:xfrm>
          <a:prstGeom prst="rect">
            <a:avLst/>
          </a:prstGeom>
        </p:spPr>
        <p:txBody>
          <a:bodyPr vert="horz" lIns="140400" tIns="0" rIns="0" bIns="0" rtlCol="0">
            <a:noAutofit/>
          </a:bodyPr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651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763" indent="-2667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1778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2063" indent="-1841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Energy levels of Calcium</a:t>
            </a:r>
            <a:endParaRPr lang="en-US" dirty="0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6286500" y="1698171"/>
            <a:ext cx="5575300" cy="461665"/>
          </a:xfrm>
          <a:prstGeom prst="rect">
            <a:avLst/>
          </a:prstGeom>
        </p:spPr>
        <p:txBody>
          <a:bodyPr vert="horz" lIns="140400" tIns="0" rIns="0" bIns="0" rtlCol="0">
            <a:noAutofit/>
          </a:bodyPr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651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763" indent="-2667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1778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2063" indent="-1841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Schematic of photon generation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067749" y="6031727"/>
            <a:ext cx="3784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/>
              <a:t> </a:t>
            </a:r>
            <a:r>
              <a:rPr lang="de-DE" sz="1200" dirty="0" err="1" smtClean="0"/>
              <a:t>Aspect</a:t>
            </a:r>
            <a:r>
              <a:rPr lang="de-DE" sz="1200" dirty="0" smtClean="0"/>
              <a:t> et al., 1981, Phys. </a:t>
            </a:r>
            <a:r>
              <a:rPr lang="de-DE" sz="1200" dirty="0" err="1" smtClean="0"/>
              <a:t>Rev</a:t>
            </a:r>
            <a:r>
              <a:rPr lang="de-DE" sz="1200" dirty="0" smtClean="0"/>
              <a:t>. </a:t>
            </a:r>
            <a:r>
              <a:rPr lang="de-DE" sz="1200" dirty="0" err="1" smtClean="0"/>
              <a:t>Lett</a:t>
            </a:r>
            <a:r>
              <a:rPr lang="de-DE" sz="1200" dirty="0" smtClean="0"/>
              <a:t>.</a:t>
            </a:r>
            <a:r>
              <a:rPr lang="en-US" sz="1200" i="1" dirty="0"/>
              <a:t> </a:t>
            </a:r>
            <a:r>
              <a:rPr lang="en-US" sz="1200" i="1" dirty="0" smtClean="0"/>
              <a:t>47</a:t>
            </a:r>
            <a:r>
              <a:rPr lang="en-US" sz="1200" dirty="0" smtClean="0"/>
              <a:t>, 460</a:t>
            </a:r>
            <a:endParaRPr lang="en-US" sz="1200" dirty="0"/>
          </a:p>
        </p:txBody>
      </p:sp>
      <p:sp>
        <p:nvSpPr>
          <p:cNvPr id="9" name="Rounded Rectangle 8"/>
          <p:cNvSpPr/>
          <p:nvPr/>
        </p:nvSpPr>
        <p:spPr>
          <a:xfrm>
            <a:off x="8672052" y="3706760"/>
            <a:ext cx="816078" cy="845575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urved Connector 15"/>
          <p:cNvCxnSpPr/>
          <p:nvPr/>
        </p:nvCxnSpPr>
        <p:spPr>
          <a:xfrm rot="10800000" flipV="1">
            <a:off x="9488131" y="2950920"/>
            <a:ext cx="757082" cy="755840"/>
          </a:xfrm>
          <a:prstGeom prst="curvedConnector3">
            <a:avLst/>
          </a:prstGeom>
          <a:ln cap="rnd">
            <a:solidFill>
              <a:schemeClr val="tx1">
                <a:alpha val="67000"/>
              </a:schemeClr>
            </a:solidFill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Content Placeholder 1"/>
          <p:cNvSpPr txBox="1">
            <a:spLocks/>
          </p:cNvSpPr>
          <p:nvPr/>
        </p:nvSpPr>
        <p:spPr>
          <a:xfrm>
            <a:off x="10245213" y="2783402"/>
            <a:ext cx="2124997" cy="311134"/>
          </a:xfrm>
          <a:prstGeom prst="rect">
            <a:avLst/>
          </a:prstGeom>
        </p:spPr>
        <p:txBody>
          <a:bodyPr vert="horz" lIns="140400" tIns="0" rIns="0" bIns="0" rtlCol="0">
            <a:noAutofit/>
          </a:bodyPr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651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763" indent="-2667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1778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2063" indent="-1841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Photon source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7929369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Beam of atoms</a:t>
            </a:r>
          </a:p>
          <a:p>
            <a:r>
              <a:rPr lang="en-US" dirty="0" smtClean="0"/>
              <a:t>Two lasers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Pump atom to upper level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Two-photon absorption</a:t>
            </a:r>
          </a:p>
          <a:p>
            <a:r>
              <a:rPr lang="en-US" dirty="0" smtClean="0"/>
              <a:t>Optical elements to focus photons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02FC5-1BCB-472A-978B-3A3381718B81}" type="datetime1">
              <a:rPr lang="de-DE" smtClean="0"/>
              <a:t>03.05.16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Toni Heugel, Max Kessler, Violation of Bell inequality using photons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12</a:t>
            </a:fld>
            <a:endParaRPr lang="de-D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 – Generation of Photons</a:t>
            </a:r>
          </a:p>
        </p:txBody>
      </p:sp>
      <p:pic>
        <p:nvPicPr>
          <p:cNvPr id="8" name="Content Placeholder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834" y="2387545"/>
            <a:ext cx="2242505" cy="3160369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325437" y="1698172"/>
            <a:ext cx="5575300" cy="461665"/>
          </a:xfrm>
          <a:prstGeom prst="rect">
            <a:avLst/>
          </a:prstGeom>
        </p:spPr>
        <p:txBody>
          <a:bodyPr vert="horz" lIns="140400" tIns="0" rIns="0" bIns="0" rtlCol="0">
            <a:noAutofit/>
          </a:bodyPr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651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763" indent="-2667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1778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2063" indent="-1841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Schematic of photon generation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848203" y="3623600"/>
            <a:ext cx="529766" cy="535446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318437" y="2387544"/>
            <a:ext cx="1742286" cy="886597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318437" y="4734645"/>
            <a:ext cx="1915902" cy="812856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623237" y="3582017"/>
            <a:ext cx="377366" cy="655686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276388" y="3582017"/>
            <a:ext cx="377366" cy="655686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26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Isotropic emission of photons</a:t>
            </a:r>
          </a:p>
          <a:p>
            <a:r>
              <a:rPr lang="en-US" dirty="0" smtClean="0"/>
              <a:t>Reflection at optical elements</a:t>
            </a:r>
          </a:p>
          <a:p>
            <a:r>
              <a:rPr lang="en-US" dirty="0" smtClean="0"/>
              <a:t>“wrong” photons</a:t>
            </a:r>
          </a:p>
          <a:p>
            <a:r>
              <a:rPr lang="en-US" dirty="0" smtClean="0"/>
              <a:t>Resonance trapping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B3EA-DCC8-4A1C-B358-32C1CFF6E7C0}" type="datetime1">
              <a:rPr lang="de-DE" smtClean="0"/>
              <a:t>03.05.16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Toni Heugel, Max Kessler, Violation of Bell inequality using photons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13</a:t>
            </a:fld>
            <a:endParaRPr lang="de-D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 – Technical Difficulties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7820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49" y="1698625"/>
            <a:ext cx="5071490" cy="4538663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Enforce locality (in special relativity)</a:t>
            </a:r>
          </a:p>
          <a:p>
            <a:pPr lvl="1"/>
            <a:r>
              <a:rPr lang="en-US" dirty="0" smtClean="0"/>
              <a:t>Space-like separation of measurements</a:t>
            </a:r>
          </a:p>
          <a:p>
            <a:pPr lvl="1"/>
            <a:r>
              <a:rPr lang="en-US" dirty="0" smtClean="0"/>
              <a:t>Detection of Bob’s output outside of </a:t>
            </a:r>
            <a:r>
              <a:rPr lang="en-US" dirty="0" err="1" smtClean="0"/>
              <a:t>lightcone</a:t>
            </a:r>
            <a:r>
              <a:rPr lang="en-US" dirty="0" smtClean="0"/>
              <a:t> of generation of Alice’s input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No influence possible</a:t>
            </a:r>
          </a:p>
          <a:p>
            <a:r>
              <a:rPr lang="en-US" dirty="0" smtClean="0"/>
              <a:t>In Experiment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eparation between measurements (~10</a:t>
            </a:r>
            <a:r>
              <a:rPr lang="en-US" baseline="30000" dirty="0" smtClean="0"/>
              <a:t>2</a:t>
            </a:r>
            <a:r>
              <a:rPr lang="en-US" dirty="0" smtClean="0"/>
              <a:t> m)</a:t>
            </a:r>
          </a:p>
          <a:p>
            <a:pPr lvl="1"/>
            <a:r>
              <a:rPr lang="en-US" dirty="0" smtClean="0"/>
              <a:t>Fast measurement process (~µs)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02FC5-1BCB-472A-978B-3A3381718B81}" type="datetime1">
              <a:rPr lang="de-DE" smtClean="0"/>
              <a:t>03.05.16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Toni Heugel, Max Kessler, Violation of Bell inequality using photons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14</a:t>
            </a:fld>
            <a:endParaRPr lang="de-D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 – </a:t>
            </a:r>
            <a:r>
              <a:rPr lang="en-US" dirty="0" err="1"/>
              <a:t>Spacelike</a:t>
            </a:r>
            <a:r>
              <a:rPr lang="en-US" dirty="0"/>
              <a:t> Separation of Measurements</a:t>
            </a:r>
          </a:p>
        </p:txBody>
      </p:sp>
    </p:spTree>
    <p:extLst>
      <p:ext uri="{BB962C8B-B14F-4D97-AF65-F5344CB8AC3E}">
        <p14:creationId xmlns:p14="http://schemas.microsoft.com/office/powerpoint/2010/main" val="276449079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Detailed Setup and Technical Difficulties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Measurement and Polarization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D604-205A-4F92-AAA7-C48F09BB7172}" type="datetime1">
              <a:rPr lang="de-DE" smtClean="0"/>
              <a:t>03.05.16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Toni Heugel, Max Kessler, Violation of Bell inequality using photons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15</a:t>
            </a:fld>
            <a:endParaRPr lang="de-DE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645" y="620714"/>
            <a:ext cx="7704359" cy="4204513"/>
          </a:xfrm>
        </p:spPr>
      </p:pic>
      <p:sp>
        <p:nvSpPr>
          <p:cNvPr id="9" name="TextBox 8"/>
          <p:cNvSpPr txBox="1"/>
          <p:nvPr/>
        </p:nvSpPr>
        <p:spPr>
          <a:xfrm>
            <a:off x="8750281" y="4550320"/>
            <a:ext cx="3230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/>
              <a:t>www.thorlabs.com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960987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 smtClean="0"/>
              <a:t>Thank you for your attention.</a:t>
            </a:r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62F5-3AA8-4FCB-916F-D4C3A4C244EC}" type="datetime1">
              <a:rPr lang="de-DE" smtClean="0"/>
              <a:t>03.05.16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Toni Heugel, Max Kessler, Violation of Bell inequality using photons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16</a:t>
            </a:fld>
            <a:endParaRPr lang="de-DE"/>
          </a:p>
        </p:txBody>
      </p:sp>
      <p:pic>
        <p:nvPicPr>
          <p:cNvPr id="8" name="Bildplatzhalter 7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482" y="620713"/>
            <a:ext cx="4598685" cy="4131156"/>
          </a:xfrm>
        </p:spPr>
      </p:pic>
      <p:sp>
        <p:nvSpPr>
          <p:cNvPr id="9" name="TextBox 8"/>
          <p:cNvSpPr txBox="1"/>
          <p:nvPr/>
        </p:nvSpPr>
        <p:spPr>
          <a:xfrm>
            <a:off x="8631714" y="4474870"/>
            <a:ext cx="3230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/>
              <a:t>https://xkcd.com/1591/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9170531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3B2E-BCB7-4B59-9F7B-E891C7C0A118}" type="datetime1">
              <a:rPr lang="de-DE" smtClean="0"/>
              <a:t>03.05.16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Toni Heugel, Max Kessler, Violation of Bell inequality using photons</a:t>
            </a: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17</a:t>
            </a:fld>
            <a:endParaRPr lang="de-DE"/>
          </a:p>
        </p:txBody>
      </p:sp>
      <p:pic>
        <p:nvPicPr>
          <p:cNvPr id="18" name="Picture Placeholder 1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57" r="-9057"/>
          <a:stretch/>
        </p:blipFill>
        <p:spPr>
          <a:xfrm>
            <a:off x="1477139" y="756799"/>
            <a:ext cx="9439371" cy="4587875"/>
          </a:xfrm>
        </p:spPr>
      </p:pic>
      <p:sp>
        <p:nvSpPr>
          <p:cNvPr id="9" name="Rechteck 8"/>
          <p:cNvSpPr/>
          <p:nvPr/>
        </p:nvSpPr>
        <p:spPr>
          <a:xfrm>
            <a:off x="6791687" y="5206174"/>
            <a:ext cx="31031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1200" dirty="0" err="1"/>
              <a:t>Aspect</a:t>
            </a:r>
            <a:r>
              <a:rPr lang="de-DE" sz="1200" dirty="0"/>
              <a:t> et al., 1981, Phys. </a:t>
            </a:r>
            <a:r>
              <a:rPr lang="de-DE" sz="1200" dirty="0" err="1"/>
              <a:t>Rev</a:t>
            </a:r>
            <a:r>
              <a:rPr lang="de-DE" sz="1200" dirty="0"/>
              <a:t>. </a:t>
            </a:r>
            <a:r>
              <a:rPr lang="de-DE" sz="1200" dirty="0" err="1"/>
              <a:t>Lett</a:t>
            </a:r>
            <a:r>
              <a:rPr lang="de-DE" sz="1200" dirty="0"/>
              <a:t>. 49, 91</a:t>
            </a:r>
            <a:endParaRPr lang="en-US" sz="1200" dirty="0"/>
          </a:p>
        </p:txBody>
      </p:sp>
      <p:sp>
        <p:nvSpPr>
          <p:cNvPr id="19" name="Abgerundetes Rechteck 18"/>
          <p:cNvSpPr/>
          <p:nvPr/>
        </p:nvSpPr>
        <p:spPr>
          <a:xfrm>
            <a:off x="7183720" y="853255"/>
            <a:ext cx="1352253" cy="1152779"/>
          </a:xfrm>
          <a:prstGeom prst="roundRect">
            <a:avLst/>
          </a:prstGeom>
          <a:noFill/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Abgerundetes Rechteck 19"/>
          <p:cNvSpPr/>
          <p:nvPr/>
        </p:nvSpPr>
        <p:spPr>
          <a:xfrm>
            <a:off x="3841500" y="853255"/>
            <a:ext cx="1195860" cy="1152779"/>
          </a:xfrm>
          <a:prstGeom prst="roundRect">
            <a:avLst/>
          </a:prstGeom>
          <a:noFill/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Abgerundetes Rechteck 21"/>
          <p:cNvSpPr/>
          <p:nvPr/>
        </p:nvSpPr>
        <p:spPr>
          <a:xfrm>
            <a:off x="7587755" y="2191645"/>
            <a:ext cx="648421" cy="1055557"/>
          </a:xfrm>
          <a:prstGeom prst="roundRect">
            <a:avLst/>
          </a:prstGeom>
          <a:noFill/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Abgerundetes Rechteck 22"/>
          <p:cNvSpPr/>
          <p:nvPr/>
        </p:nvSpPr>
        <p:spPr>
          <a:xfrm>
            <a:off x="2488153" y="1080395"/>
            <a:ext cx="1196954" cy="722223"/>
          </a:xfrm>
          <a:prstGeom prst="roundRect">
            <a:avLst/>
          </a:prstGeom>
          <a:noFill/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Abgerundetes Rechteck 23"/>
          <p:cNvSpPr/>
          <p:nvPr/>
        </p:nvSpPr>
        <p:spPr>
          <a:xfrm>
            <a:off x="8697841" y="1080395"/>
            <a:ext cx="1196954" cy="712133"/>
          </a:xfrm>
          <a:prstGeom prst="roundRect">
            <a:avLst/>
          </a:prstGeom>
          <a:noFill/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798946" y="5249658"/>
            <a:ext cx="2190607" cy="58477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Detection</a:t>
            </a:r>
            <a:endParaRPr lang="en-US" sz="3200" b="1" dirty="0"/>
          </a:p>
        </p:txBody>
      </p:sp>
      <p:sp>
        <p:nvSpPr>
          <p:cNvPr id="14" name="Abgerundetes Rechteck 13"/>
          <p:cNvSpPr/>
          <p:nvPr/>
        </p:nvSpPr>
        <p:spPr>
          <a:xfrm>
            <a:off x="4089143" y="2191645"/>
            <a:ext cx="648421" cy="1055557"/>
          </a:xfrm>
          <a:prstGeom prst="roundRect">
            <a:avLst/>
          </a:prstGeom>
          <a:noFill/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979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cs typeface="Cambria Math"/>
              </a:rPr>
              <a:t>Measurement observable:</a:t>
            </a:r>
          </a:p>
          <a:p>
            <a:pPr marL="0" indent="0">
              <a:buNone/>
            </a:pPr>
            <a:endParaRPr lang="en-US" dirty="0">
              <a:cs typeface="Cambria Math"/>
            </a:endParaRPr>
          </a:p>
          <a:p>
            <a:pPr marL="0" indent="0">
              <a:buNone/>
            </a:pPr>
            <a:endParaRPr lang="en-US" dirty="0" smtClean="0">
              <a:cs typeface="Cambria Math"/>
            </a:endParaRPr>
          </a:p>
          <a:p>
            <a:pPr marL="0" indent="0">
              <a:buNone/>
            </a:pPr>
            <a:r>
              <a:rPr lang="en-US" i="1" dirty="0" smtClean="0">
                <a:latin typeface="Cambria Math"/>
                <a:cs typeface="Cambria Math"/>
              </a:rPr>
              <a:t>P</a:t>
            </a:r>
            <a:r>
              <a:rPr lang="en-US" i="1" baseline="-25000" dirty="0" smtClean="0">
                <a:latin typeface="Cambria Math"/>
                <a:cs typeface="Cambria Math"/>
              </a:rPr>
              <a:t>±±</a:t>
            </a:r>
            <a:r>
              <a:rPr lang="en-US" i="1" dirty="0" smtClean="0">
                <a:latin typeface="Cambria Math"/>
                <a:cs typeface="Cambria Math"/>
              </a:rPr>
              <a:t>(</a:t>
            </a:r>
            <a:r>
              <a:rPr lang="en-US" i="1" dirty="0" err="1" smtClean="0">
                <a:latin typeface="Cambria Math"/>
                <a:cs typeface="Cambria Math"/>
              </a:rPr>
              <a:t>a,b</a:t>
            </a:r>
            <a:r>
              <a:rPr lang="en-US" i="1" dirty="0" smtClean="0">
                <a:latin typeface="Cambria Math"/>
                <a:cs typeface="Cambria Math"/>
              </a:rPr>
              <a:t>): Probability to obtain the result ±1 along a and result ±1 along b</a:t>
            </a:r>
          </a:p>
          <a:p>
            <a:pPr marL="0" indent="0">
              <a:buNone/>
            </a:pPr>
            <a:endParaRPr lang="en-US" i="1" dirty="0">
              <a:latin typeface="Cambria Math"/>
              <a:cs typeface="Cambria Math"/>
            </a:endParaRPr>
          </a:p>
          <a:p>
            <a:pPr marL="0" indent="0">
              <a:buNone/>
            </a:pPr>
            <a:endParaRPr lang="en-US" dirty="0" smtClean="0">
              <a:cs typeface="Cambria Math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B3EA-DCC8-4A1C-B358-32C1CFF6E7C0}" type="datetime1">
              <a:rPr lang="de-DE" smtClean="0"/>
              <a:t>03.05.16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Toni Heugel, Max Kessler, Violation of Bell inequality using photons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18</a:t>
            </a:fld>
            <a:endParaRPr lang="de-D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 – Detection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1"/>
              <p:cNvSpPr txBox="1">
                <a:spLocks/>
              </p:cNvSpPr>
              <p:nvPr/>
            </p:nvSpPr>
            <p:spPr>
              <a:xfrm>
                <a:off x="339724" y="2164870"/>
                <a:ext cx="11847514" cy="461665"/>
              </a:xfrm>
              <a:prstGeom prst="rect">
                <a:avLst/>
              </a:prstGeom>
            </p:spPr>
            <p:txBody>
              <a:bodyPr vert="horz" lIns="140400" tIns="0" rIns="144000" bIns="0" rtlCol="0">
                <a:noAutofit/>
              </a:bodyPr>
              <a:lstStyle>
                <a:lvl1pPr marL="361950" indent="-36195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7063" indent="-265113" algn="l" defTabSz="914400" rtl="0" eaLnBrk="1" latinLnBrk="0" hangingPunct="1">
                  <a:lnSpc>
                    <a:spcPct val="100000"/>
                  </a:lnSpc>
                  <a:spcBef>
                    <a:spcPts val="4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93763" indent="-266700" algn="l" defTabSz="914400" rtl="0" eaLnBrk="1" latinLnBrk="0" hangingPunct="1">
                  <a:lnSpc>
                    <a:spcPct val="100000"/>
                  </a:lnSpc>
                  <a:spcBef>
                    <a:spcPts val="4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77913" indent="-177800" algn="l" defTabSz="914400" rtl="0" eaLnBrk="1" latinLnBrk="0" hangingPunct="1">
                  <a:lnSpc>
                    <a:spcPct val="100000"/>
                  </a:lnSpc>
                  <a:spcBef>
                    <a:spcPts val="4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62063" indent="-184150" algn="l" defTabSz="914400" rtl="0" eaLnBrk="1" latinLnBrk="0" hangingPunct="1">
                  <a:lnSpc>
                    <a:spcPct val="100000"/>
                  </a:lnSpc>
                  <a:spcBef>
                    <a:spcPts val="4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i="1" dirty="0" smtClean="0">
                    <a:latin typeface="Cambria Math"/>
                    <a:cs typeface="Cambria Math"/>
                  </a:rPr>
                  <a:t>+P</a:t>
                </a:r>
                <a:r>
                  <a:rPr lang="en-US" i="1" baseline="-25000" dirty="0" smtClean="0">
                    <a:latin typeface="Cambria Math"/>
                    <a:cs typeface="Cambria Math"/>
                  </a:rPr>
                  <a:t>––</a:t>
                </a:r>
                <a:r>
                  <a:rPr lang="en-US" i="1" dirty="0" smtClean="0">
                    <a:latin typeface="Cambria Math"/>
                    <a:cs typeface="Cambria Math"/>
                  </a:rPr>
                  <a:t>(</a:t>
                </a:r>
                <a:r>
                  <a:rPr lang="en-US" i="1" dirty="0" err="1">
                    <a:latin typeface="Cambria Math"/>
                    <a:cs typeface="Cambria Math"/>
                  </a:rPr>
                  <a:t>a,b</a:t>
                </a:r>
                <a:r>
                  <a:rPr lang="en-US" i="1" dirty="0" smtClean="0">
                    <a:latin typeface="Cambria Math"/>
                    <a:cs typeface="Cambria Math"/>
                  </a:rPr>
                  <a:t>)</a:t>
                </a:r>
                <a:r>
                  <a:rPr lang="en-US" i="1" dirty="0">
                    <a:latin typeface="Cambria Math"/>
                    <a:cs typeface="Cambria Math"/>
                  </a:rPr>
                  <a:t> –</a:t>
                </a:r>
                <a:r>
                  <a:rPr lang="en-US" i="1" dirty="0" smtClean="0">
                    <a:latin typeface="Cambria Math"/>
                    <a:cs typeface="Cambria Math"/>
                  </a:rPr>
                  <a:t>P</a:t>
                </a:r>
                <a:r>
                  <a:rPr lang="en-US" i="1" baseline="-25000" dirty="0" smtClean="0">
                    <a:latin typeface="Cambria Math"/>
                    <a:cs typeface="Cambria Math"/>
                  </a:rPr>
                  <a:t>+–</a:t>
                </a:r>
                <a:r>
                  <a:rPr lang="en-US" i="1" dirty="0" smtClean="0">
                    <a:latin typeface="Cambria Math"/>
                    <a:cs typeface="Cambria Math"/>
                  </a:rPr>
                  <a:t>(</a:t>
                </a:r>
                <a:r>
                  <a:rPr lang="en-US" i="1" dirty="0" err="1">
                    <a:latin typeface="Cambria Math"/>
                    <a:cs typeface="Cambria Math"/>
                  </a:rPr>
                  <a:t>a,b</a:t>
                </a:r>
                <a:r>
                  <a:rPr lang="en-US" i="1" dirty="0" smtClean="0">
                    <a:latin typeface="Cambria Math"/>
                    <a:cs typeface="Cambria Math"/>
                  </a:rPr>
                  <a:t>)</a:t>
                </a:r>
                <a:r>
                  <a:rPr lang="en-US" i="1" dirty="0">
                    <a:latin typeface="Cambria Math"/>
                    <a:cs typeface="Cambria Math"/>
                  </a:rPr>
                  <a:t>–</a:t>
                </a:r>
                <a:r>
                  <a:rPr lang="en-US" i="1" dirty="0" smtClean="0">
                    <a:latin typeface="Cambria Math"/>
                    <a:cs typeface="Cambria Math"/>
                  </a:rPr>
                  <a:t>P</a:t>
                </a:r>
                <a:r>
                  <a:rPr lang="en-US" i="1" baseline="-25000" dirty="0">
                    <a:latin typeface="Cambria Math"/>
                    <a:cs typeface="Cambria Math"/>
                  </a:rPr>
                  <a:t>–</a:t>
                </a:r>
                <a:r>
                  <a:rPr lang="en-US" i="1" baseline="-25000" dirty="0" smtClean="0">
                    <a:latin typeface="Cambria Math"/>
                    <a:cs typeface="Cambria Math"/>
                  </a:rPr>
                  <a:t>+</a:t>
                </a:r>
                <a:r>
                  <a:rPr lang="en-US" i="1" dirty="0">
                    <a:latin typeface="Cambria Math"/>
                    <a:cs typeface="Cambria Math"/>
                  </a:rPr>
                  <a:t>(</a:t>
                </a:r>
                <a:r>
                  <a:rPr lang="en-US" i="1" dirty="0" err="1">
                    <a:latin typeface="Cambria Math"/>
                    <a:cs typeface="Cambria Math"/>
                  </a:rPr>
                  <a:t>a,b</a:t>
                </a:r>
                <a:r>
                  <a:rPr lang="en-US" i="1" dirty="0">
                    <a:latin typeface="Cambria Math"/>
                    <a:cs typeface="Cambria Math"/>
                  </a:rPr>
                  <a:t>)</a:t>
                </a:r>
              </a:p>
            </p:txBody>
          </p:sp>
        </mc:Choice>
        <mc:Fallback xmlns="">
          <p:sp>
            <p:nvSpPr>
              <p:cNvPr id="7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24" y="2164870"/>
                <a:ext cx="11847514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657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Bild 8" descr="measuremen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517" y="3565524"/>
            <a:ext cx="7109791" cy="2536827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5807391" y="5874302"/>
            <a:ext cx="31031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1200" dirty="0" err="1"/>
              <a:t>Aspect</a:t>
            </a:r>
            <a:r>
              <a:rPr lang="de-DE" sz="1200" dirty="0"/>
              <a:t> et al., 1981, Phys. </a:t>
            </a:r>
            <a:r>
              <a:rPr lang="de-DE" sz="1200" dirty="0" err="1"/>
              <a:t>Rev</a:t>
            </a:r>
            <a:r>
              <a:rPr lang="de-DE" sz="1200" dirty="0"/>
              <a:t>. </a:t>
            </a:r>
            <a:r>
              <a:rPr lang="de-DE" sz="1200" dirty="0" err="1"/>
              <a:t>Lett</a:t>
            </a:r>
            <a:r>
              <a:rPr lang="de-DE" sz="1200" dirty="0"/>
              <a:t>. 49, 91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3209710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850" y="999218"/>
            <a:ext cx="11537950" cy="4552267"/>
          </a:xfrm>
        </p:spPr>
        <p:txBody>
          <a:bodyPr/>
          <a:lstStyle/>
          <a:p>
            <a:pPr marL="0" indent="0">
              <a:buNone/>
            </a:pPr>
            <a:endParaRPr lang="en-US" i="1" dirty="0">
              <a:latin typeface="Cambria Math"/>
              <a:cs typeface="Cambria Math"/>
            </a:endParaRPr>
          </a:p>
          <a:p>
            <a:pPr marL="0" indent="0">
              <a:buNone/>
            </a:pPr>
            <a:endParaRPr lang="en-US" dirty="0" smtClean="0">
              <a:cs typeface="Cambria Math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B3EA-DCC8-4A1C-B358-32C1CFF6E7C0}" type="datetime1">
              <a:rPr lang="de-DE" smtClean="0"/>
              <a:t>03.05.16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Toni Heugel, Max Kessler, Violation of Bell inequality using photons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19</a:t>
            </a:fld>
            <a:endParaRPr lang="de-D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 – Detection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"/>
              <p:cNvSpPr txBox="1">
                <a:spLocks/>
              </p:cNvSpPr>
              <p:nvPr/>
            </p:nvSpPr>
            <p:spPr>
              <a:xfrm>
                <a:off x="323850" y="1257798"/>
                <a:ext cx="11847514" cy="461665"/>
              </a:xfrm>
              <a:prstGeom prst="rect">
                <a:avLst/>
              </a:prstGeom>
            </p:spPr>
            <p:txBody>
              <a:bodyPr vert="horz" lIns="140400" tIns="0" rIns="144000" bIns="0" rtlCol="0">
                <a:noAutofit/>
              </a:bodyPr>
              <a:lstStyle>
                <a:lvl1pPr marL="361950" indent="-36195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7063" indent="-265113" algn="l" defTabSz="914400" rtl="0" eaLnBrk="1" latinLnBrk="0" hangingPunct="1">
                  <a:lnSpc>
                    <a:spcPct val="100000"/>
                  </a:lnSpc>
                  <a:spcBef>
                    <a:spcPts val="4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93763" indent="-266700" algn="l" defTabSz="914400" rtl="0" eaLnBrk="1" latinLnBrk="0" hangingPunct="1">
                  <a:lnSpc>
                    <a:spcPct val="100000"/>
                  </a:lnSpc>
                  <a:spcBef>
                    <a:spcPts val="4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77913" indent="-177800" algn="l" defTabSz="914400" rtl="0" eaLnBrk="1" latinLnBrk="0" hangingPunct="1">
                  <a:lnSpc>
                    <a:spcPct val="100000"/>
                  </a:lnSpc>
                  <a:spcBef>
                    <a:spcPts val="4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62063" indent="-184150" algn="l" defTabSz="914400" rtl="0" eaLnBrk="1" latinLnBrk="0" hangingPunct="1">
                  <a:lnSpc>
                    <a:spcPct val="100000"/>
                  </a:lnSpc>
                  <a:spcBef>
                    <a:spcPts val="4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i="1" dirty="0" smtClean="0">
                    <a:latin typeface="Cambria Math"/>
                    <a:cs typeface="Cambria Math"/>
                  </a:rPr>
                  <a:t>+P</a:t>
                </a:r>
                <a:r>
                  <a:rPr lang="en-US" i="1" baseline="-25000" dirty="0" smtClean="0">
                    <a:latin typeface="Cambria Math"/>
                    <a:cs typeface="Cambria Math"/>
                  </a:rPr>
                  <a:t>––</a:t>
                </a:r>
                <a:r>
                  <a:rPr lang="en-US" i="1" dirty="0" smtClean="0">
                    <a:latin typeface="Cambria Math"/>
                    <a:cs typeface="Cambria Math"/>
                  </a:rPr>
                  <a:t>(</a:t>
                </a:r>
                <a:r>
                  <a:rPr lang="en-US" i="1" dirty="0" err="1">
                    <a:latin typeface="Cambria Math"/>
                    <a:cs typeface="Cambria Math"/>
                  </a:rPr>
                  <a:t>a,b</a:t>
                </a:r>
                <a:r>
                  <a:rPr lang="en-US" i="1" dirty="0" smtClean="0">
                    <a:latin typeface="Cambria Math"/>
                    <a:cs typeface="Cambria Math"/>
                  </a:rPr>
                  <a:t>)</a:t>
                </a:r>
                <a:r>
                  <a:rPr lang="en-US" i="1" dirty="0">
                    <a:latin typeface="Cambria Math"/>
                    <a:cs typeface="Cambria Math"/>
                  </a:rPr>
                  <a:t> –</a:t>
                </a:r>
                <a:r>
                  <a:rPr lang="en-US" i="1" dirty="0" smtClean="0">
                    <a:latin typeface="Cambria Math"/>
                    <a:cs typeface="Cambria Math"/>
                  </a:rPr>
                  <a:t>P</a:t>
                </a:r>
                <a:r>
                  <a:rPr lang="en-US" i="1" baseline="-25000" dirty="0" smtClean="0">
                    <a:latin typeface="Cambria Math"/>
                    <a:cs typeface="Cambria Math"/>
                  </a:rPr>
                  <a:t>+–</a:t>
                </a:r>
                <a:r>
                  <a:rPr lang="en-US" i="1" dirty="0" smtClean="0">
                    <a:latin typeface="Cambria Math"/>
                    <a:cs typeface="Cambria Math"/>
                  </a:rPr>
                  <a:t>(</a:t>
                </a:r>
                <a:r>
                  <a:rPr lang="en-US" i="1" dirty="0" err="1">
                    <a:latin typeface="Cambria Math"/>
                    <a:cs typeface="Cambria Math"/>
                  </a:rPr>
                  <a:t>a,b</a:t>
                </a:r>
                <a:r>
                  <a:rPr lang="en-US" i="1" dirty="0" smtClean="0">
                    <a:latin typeface="Cambria Math"/>
                    <a:cs typeface="Cambria Math"/>
                  </a:rPr>
                  <a:t>)</a:t>
                </a:r>
                <a:r>
                  <a:rPr lang="en-US" i="1" dirty="0">
                    <a:latin typeface="Cambria Math"/>
                    <a:cs typeface="Cambria Math"/>
                  </a:rPr>
                  <a:t>–</a:t>
                </a:r>
                <a:r>
                  <a:rPr lang="en-US" i="1" dirty="0" smtClean="0">
                    <a:latin typeface="Cambria Math"/>
                    <a:cs typeface="Cambria Math"/>
                  </a:rPr>
                  <a:t>P</a:t>
                </a:r>
                <a:r>
                  <a:rPr lang="en-US" i="1" baseline="-25000" dirty="0">
                    <a:latin typeface="Cambria Math"/>
                    <a:cs typeface="Cambria Math"/>
                  </a:rPr>
                  <a:t>–</a:t>
                </a:r>
                <a:r>
                  <a:rPr lang="en-US" i="1" baseline="-25000" dirty="0" smtClean="0">
                    <a:latin typeface="Cambria Math"/>
                    <a:cs typeface="Cambria Math"/>
                  </a:rPr>
                  <a:t>+</a:t>
                </a:r>
                <a:r>
                  <a:rPr lang="en-US" i="1" dirty="0">
                    <a:latin typeface="Cambria Math"/>
                    <a:cs typeface="Cambria Math"/>
                  </a:rPr>
                  <a:t>(</a:t>
                </a:r>
                <a:r>
                  <a:rPr lang="en-US" i="1" dirty="0" err="1">
                    <a:latin typeface="Cambria Math"/>
                    <a:cs typeface="Cambria Math"/>
                  </a:rPr>
                  <a:t>a,b</a:t>
                </a:r>
                <a:r>
                  <a:rPr lang="en-US" i="1" dirty="0">
                    <a:latin typeface="Cambria Math"/>
                    <a:cs typeface="Cambria Math"/>
                  </a:rPr>
                  <a:t>)</a:t>
                </a:r>
              </a:p>
            </p:txBody>
          </p:sp>
        </mc:Choice>
        <mc:Fallback xmlns="">
          <p:sp>
            <p:nvSpPr>
              <p:cNvPr id="11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" y="1257798"/>
                <a:ext cx="11847514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519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Bild 11" descr="measuremen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517" y="2189843"/>
            <a:ext cx="7109791" cy="2536827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587336" y="4608073"/>
            <a:ext cx="11274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Repeat the measurement to get </a:t>
            </a:r>
            <a:r>
              <a:rPr lang="en-US" sz="2400" i="1" dirty="0" smtClean="0">
                <a:latin typeface="Cambria Math"/>
                <a:cs typeface="Cambria Math"/>
              </a:rPr>
              <a:t>P</a:t>
            </a:r>
            <a:r>
              <a:rPr lang="en-US" sz="2400" i="1" baseline="-25000" dirty="0" smtClean="0">
                <a:latin typeface="Cambria Math"/>
                <a:cs typeface="Cambria Math"/>
              </a:rPr>
              <a:t>±±</a:t>
            </a:r>
            <a:r>
              <a:rPr lang="en-US" sz="2400" i="1" dirty="0" smtClean="0">
                <a:latin typeface="Cambria Math"/>
                <a:cs typeface="Cambria Math"/>
              </a:rPr>
              <a:t>(</a:t>
            </a:r>
            <a:r>
              <a:rPr lang="en-US" sz="2400" i="1" dirty="0" err="1" smtClean="0">
                <a:latin typeface="Cambria Math"/>
                <a:cs typeface="Cambria Math"/>
              </a:rPr>
              <a:t>a,b</a:t>
            </a:r>
            <a:r>
              <a:rPr lang="en-US" sz="2400" i="1" dirty="0" smtClean="0">
                <a:latin typeface="Cambria Math"/>
                <a:cs typeface="Cambria Math"/>
              </a:rPr>
              <a:t>)</a:t>
            </a:r>
          </a:p>
          <a:p>
            <a:r>
              <a:rPr lang="en-US" sz="2400" dirty="0" smtClean="0"/>
              <a:t>      calculate </a:t>
            </a:r>
            <a:r>
              <a:rPr lang="en-US" sz="2400" i="1" dirty="0" smtClean="0">
                <a:latin typeface="Cambria Math"/>
                <a:cs typeface="Cambria Math"/>
              </a:rPr>
              <a:t>E(</a:t>
            </a:r>
            <a:r>
              <a:rPr lang="en-US" sz="2400" i="1" dirty="0" err="1" smtClean="0">
                <a:latin typeface="Cambria Math"/>
                <a:cs typeface="Cambria Math"/>
              </a:rPr>
              <a:t>a,b</a:t>
            </a:r>
            <a:r>
              <a:rPr lang="en-US" sz="2400" i="1" dirty="0" smtClean="0">
                <a:latin typeface="Cambria Math"/>
                <a:cs typeface="Cambria Math"/>
              </a:rPr>
              <a:t>)</a:t>
            </a:r>
            <a:endParaRPr lang="en-US" sz="2400" dirty="0"/>
          </a:p>
        </p:txBody>
      </p:sp>
      <p:cxnSp>
        <p:nvCxnSpPr>
          <p:cNvPr id="16" name="Gerade Verbindung mit Pfeil 15"/>
          <p:cNvCxnSpPr/>
          <p:nvPr/>
        </p:nvCxnSpPr>
        <p:spPr>
          <a:xfrm>
            <a:off x="730203" y="5233985"/>
            <a:ext cx="38097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587336" y="5583235"/>
            <a:ext cx="58807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 this for all combinations of (</a:t>
            </a:r>
            <a:r>
              <a:rPr lang="en-US" sz="2400" dirty="0" err="1" smtClean="0"/>
              <a:t>a,a</a:t>
            </a:r>
            <a:r>
              <a:rPr lang="en-US" sz="2400" dirty="0" smtClean="0"/>
              <a:t>‘), (</a:t>
            </a:r>
            <a:r>
              <a:rPr lang="en-US" sz="2400" dirty="0" err="1" smtClean="0"/>
              <a:t>b,b</a:t>
            </a:r>
            <a:r>
              <a:rPr lang="en-US" sz="2400" dirty="0" smtClean="0"/>
              <a:t>‘)</a:t>
            </a:r>
          </a:p>
          <a:p>
            <a:r>
              <a:rPr lang="en-US" sz="2400" dirty="0" smtClean="0"/>
              <a:t>      calculate S</a:t>
            </a:r>
            <a:endParaRPr lang="en-US" sz="2400" dirty="0"/>
          </a:p>
        </p:txBody>
      </p:sp>
      <p:cxnSp>
        <p:nvCxnSpPr>
          <p:cNvPr id="19" name="Gerade Verbindung mit Pfeil 18"/>
          <p:cNvCxnSpPr/>
          <p:nvPr/>
        </p:nvCxnSpPr>
        <p:spPr>
          <a:xfrm>
            <a:off x="692115" y="6180135"/>
            <a:ext cx="38097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eck 19"/>
          <p:cNvSpPr/>
          <p:nvPr/>
        </p:nvSpPr>
        <p:spPr>
          <a:xfrm>
            <a:off x="7532576" y="4726670"/>
            <a:ext cx="31031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1200" dirty="0" err="1"/>
              <a:t>Aspect</a:t>
            </a:r>
            <a:r>
              <a:rPr lang="de-DE" sz="1200" dirty="0"/>
              <a:t> et al., 1981, Phys. </a:t>
            </a:r>
            <a:r>
              <a:rPr lang="de-DE" sz="1200" dirty="0" err="1"/>
              <a:t>Rev</a:t>
            </a:r>
            <a:r>
              <a:rPr lang="de-DE" sz="1200" dirty="0"/>
              <a:t>. </a:t>
            </a:r>
            <a:r>
              <a:rPr lang="de-DE" sz="1200" dirty="0" err="1"/>
              <a:t>Lett</a:t>
            </a:r>
            <a:r>
              <a:rPr lang="de-DE" sz="1200" dirty="0"/>
              <a:t>. 49, 91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4959278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Theoretical Introduction – Bell inequalities</a:t>
            </a:r>
          </a:p>
          <a:p>
            <a:r>
              <a:rPr lang="en-US" noProof="0" dirty="0" smtClean="0"/>
              <a:t>General Experimental Setup</a:t>
            </a:r>
          </a:p>
          <a:p>
            <a:r>
              <a:rPr lang="en-US" noProof="0" dirty="0" smtClean="0"/>
              <a:t>Detailed Setup and technical Difficulties</a:t>
            </a:r>
          </a:p>
          <a:p>
            <a:pPr lvl="1"/>
            <a:r>
              <a:rPr lang="en-US" noProof="0" dirty="0" smtClean="0"/>
              <a:t>The Source – Generation of photons and entanglement</a:t>
            </a:r>
          </a:p>
          <a:p>
            <a:pPr lvl="1"/>
            <a:r>
              <a:rPr lang="en-US" noProof="0" dirty="0" smtClean="0"/>
              <a:t>Detection – </a:t>
            </a:r>
            <a:r>
              <a:rPr lang="en-US" noProof="0" dirty="0" err="1" smtClean="0"/>
              <a:t>Beamsplitters</a:t>
            </a:r>
            <a:r>
              <a:rPr lang="en-US" noProof="0" dirty="0" smtClean="0"/>
              <a:t> and Photomultipliers</a:t>
            </a:r>
          </a:p>
          <a:p>
            <a:r>
              <a:rPr lang="en-US" noProof="0" dirty="0" smtClean="0"/>
              <a:t>Results</a:t>
            </a:r>
          </a:p>
          <a:p>
            <a:r>
              <a:rPr lang="en-US" noProof="0" dirty="0" smtClean="0"/>
              <a:t>Outlook</a:t>
            </a:r>
          </a:p>
          <a:p>
            <a:pPr lvl="1"/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B3EA-DCC8-4A1C-B358-32C1CFF6E7C0}" type="datetime1">
              <a:rPr lang="de-DE" smtClean="0"/>
              <a:t>03.05.16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Toni Heugel, Max Kessler, Violation of Bell inequality using photons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</a:t>
            </a:fld>
            <a:endParaRPr lang="de-D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Overview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7809981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2BDD-20B0-4C9C-AAC7-0F4CF8B5625B}" type="datetime1">
              <a:rPr lang="de-DE" smtClean="0"/>
              <a:t>03.05.16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Toni Heugel, Max Kessler, Violation of Bell inequality using photons</a:t>
            </a: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20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 – Detection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23850" y="1405265"/>
            <a:ext cx="6531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How are the measurements performed?</a:t>
            </a:r>
            <a:endParaRPr lang="en-US" sz="2800" dirty="0"/>
          </a:p>
        </p:txBody>
      </p:sp>
      <p:pic>
        <p:nvPicPr>
          <p:cNvPr id="9" name="Bild 8" descr="measurement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62"/>
          <a:stretch/>
        </p:blipFill>
        <p:spPr>
          <a:xfrm>
            <a:off x="7333455" y="921429"/>
            <a:ext cx="4048179" cy="2536827"/>
          </a:xfrm>
          <a:prstGeom prst="rect">
            <a:avLst/>
          </a:prstGeom>
        </p:spPr>
      </p:pic>
      <p:cxnSp>
        <p:nvCxnSpPr>
          <p:cNvPr id="19" name="Gerade Verbindung mit Pfeil 18"/>
          <p:cNvCxnSpPr/>
          <p:nvPr/>
        </p:nvCxnSpPr>
        <p:spPr>
          <a:xfrm>
            <a:off x="6823822" y="8662985"/>
            <a:ext cx="38097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8317958" y="1065540"/>
            <a:ext cx="365101" cy="339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1" name="Objek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95668"/>
              </p:ext>
            </p:extLst>
          </p:nvPr>
        </p:nvGraphicFramePr>
        <p:xfrm>
          <a:off x="8552884" y="1065540"/>
          <a:ext cx="26035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Formel" r:id="rId4" imgW="165100" imgH="215900" progId="Equation.3">
                  <p:embed/>
                </p:oleObj>
              </mc:Choice>
              <mc:Fallback>
                <p:oleObj name="Formel" r:id="rId4" imgW="16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52884" y="1065540"/>
                        <a:ext cx="260350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k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792754"/>
              </p:ext>
            </p:extLst>
          </p:nvPr>
        </p:nvGraphicFramePr>
        <p:xfrm>
          <a:off x="8187783" y="1065540"/>
          <a:ext cx="2603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Formel" r:id="rId6" imgW="165100" imgH="228600" progId="Equation.3">
                  <p:embed/>
                </p:oleObj>
              </mc:Choice>
              <mc:Fallback>
                <p:oleObj name="Formel" r:id="rId6" imgW="165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187783" y="1065540"/>
                        <a:ext cx="260350" cy="360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Abgerundetes Rechteck 23"/>
          <p:cNvSpPr/>
          <p:nvPr/>
        </p:nvSpPr>
        <p:spPr>
          <a:xfrm>
            <a:off x="8000479" y="1065540"/>
            <a:ext cx="1063556" cy="1982460"/>
          </a:xfrm>
          <a:prstGeom prst="roundRect">
            <a:avLst/>
          </a:prstGeom>
          <a:noFill/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5" name="Bild 24" descr="schematics1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" t="31761" r="22509" b="24313"/>
          <a:stretch/>
        </p:blipFill>
        <p:spPr>
          <a:xfrm>
            <a:off x="323850" y="2745085"/>
            <a:ext cx="6346403" cy="2458452"/>
          </a:xfrm>
          <a:prstGeom prst="rect">
            <a:avLst/>
          </a:prstGeom>
        </p:spPr>
      </p:pic>
      <p:sp>
        <p:nvSpPr>
          <p:cNvPr id="26" name="Textfeld 25"/>
          <p:cNvSpPr txBox="1"/>
          <p:nvPr/>
        </p:nvSpPr>
        <p:spPr>
          <a:xfrm>
            <a:off x="323850" y="2586335"/>
            <a:ext cx="2134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First </a:t>
            </a:r>
            <a:r>
              <a:rPr lang="en-US" sz="2400" dirty="0" smtClean="0"/>
              <a:t>attempts</a:t>
            </a:r>
            <a:r>
              <a:rPr lang="de-DE" sz="2400" dirty="0" smtClean="0"/>
              <a:t>:</a:t>
            </a:r>
            <a:endParaRPr lang="de-DE" sz="2400" dirty="0"/>
          </a:p>
        </p:txBody>
      </p:sp>
      <p:sp>
        <p:nvSpPr>
          <p:cNvPr id="27" name="Textfeld 26"/>
          <p:cNvSpPr txBox="1"/>
          <p:nvPr/>
        </p:nvSpPr>
        <p:spPr>
          <a:xfrm>
            <a:off x="460345" y="5077251"/>
            <a:ext cx="17067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Click: +1</a:t>
            </a:r>
          </a:p>
          <a:p>
            <a:r>
              <a:rPr lang="en-US" sz="2400" dirty="0" smtClean="0"/>
              <a:t>No click: -1</a:t>
            </a:r>
            <a:endParaRPr lang="en-US" sz="2400" dirty="0"/>
          </a:p>
        </p:txBody>
      </p:sp>
      <p:sp>
        <p:nvSpPr>
          <p:cNvPr id="28" name="Textfeld 27"/>
          <p:cNvSpPr txBox="1"/>
          <p:nvPr/>
        </p:nvSpPr>
        <p:spPr>
          <a:xfrm>
            <a:off x="3695408" y="5446583"/>
            <a:ext cx="5368627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Problem: not every photon is detected</a:t>
            </a:r>
            <a:endParaRPr lang="en-US" sz="2400" dirty="0"/>
          </a:p>
        </p:txBody>
      </p:sp>
      <p:sp>
        <p:nvSpPr>
          <p:cNvPr id="29" name="Rechteck 28"/>
          <p:cNvSpPr/>
          <p:nvPr/>
        </p:nvSpPr>
        <p:spPr>
          <a:xfrm>
            <a:off x="9084130" y="3429000"/>
            <a:ext cx="31031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1200" dirty="0" err="1"/>
              <a:t>Aspect</a:t>
            </a:r>
            <a:r>
              <a:rPr lang="de-DE" sz="1200" dirty="0"/>
              <a:t> et al., 1981, Phys. </a:t>
            </a:r>
            <a:r>
              <a:rPr lang="de-DE" sz="1200" dirty="0" err="1"/>
              <a:t>Rev</a:t>
            </a:r>
            <a:r>
              <a:rPr lang="de-DE" sz="1200" dirty="0"/>
              <a:t>. </a:t>
            </a:r>
            <a:r>
              <a:rPr lang="de-DE" sz="1200" dirty="0" err="1"/>
              <a:t>Lett</a:t>
            </a:r>
            <a:r>
              <a:rPr lang="de-DE" sz="1200" dirty="0"/>
              <a:t>. 49, 91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26524932"/>
      </p:ext>
    </p:extLst>
  </p:cSld>
  <p:clrMapOvr>
    <a:masterClrMapping/>
  </p:clrMapOvr>
  <p:transition xmlns:p14="http://schemas.microsoft.com/office/powerpoint/2010/main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B3EA-DCC8-4A1C-B358-32C1CFF6E7C0}" type="datetime1">
              <a:rPr lang="de-DE" smtClean="0"/>
              <a:t>03.05.16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Toni Heugel, Max Kessler, Violation of Bell inequality using photons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21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 – Detection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1651000"/>
            <a:ext cx="5770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Improvement: </a:t>
            </a:r>
          </a:p>
          <a:p>
            <a:r>
              <a:rPr lang="en-US" sz="2400" smtClean="0"/>
              <a:t> Use a polarizing beamsplitter</a:t>
            </a:r>
            <a:endParaRPr lang="en-US" sz="2400"/>
          </a:p>
        </p:txBody>
      </p:sp>
      <p:pic>
        <p:nvPicPr>
          <p:cNvPr id="15" name="Bild 14" descr="measurement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62"/>
          <a:stretch/>
        </p:blipFill>
        <p:spPr>
          <a:xfrm>
            <a:off x="7333455" y="921429"/>
            <a:ext cx="4048179" cy="2536827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8317958" y="1065540"/>
            <a:ext cx="365101" cy="339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263846"/>
              </p:ext>
            </p:extLst>
          </p:nvPr>
        </p:nvGraphicFramePr>
        <p:xfrm>
          <a:off x="8552884" y="1065540"/>
          <a:ext cx="26035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Formel" r:id="rId5" imgW="165100" imgH="215900" progId="Equation.3">
                  <p:embed/>
                </p:oleObj>
              </mc:Choice>
              <mc:Fallback>
                <p:oleObj name="Formel" r:id="rId5" imgW="16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52884" y="1065540"/>
                        <a:ext cx="260350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494839"/>
              </p:ext>
            </p:extLst>
          </p:nvPr>
        </p:nvGraphicFramePr>
        <p:xfrm>
          <a:off x="8187783" y="1065540"/>
          <a:ext cx="2603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Formel" r:id="rId7" imgW="165100" imgH="228600" progId="Equation.3">
                  <p:embed/>
                </p:oleObj>
              </mc:Choice>
              <mc:Fallback>
                <p:oleObj name="Formel" r:id="rId7" imgW="165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87783" y="1065540"/>
                        <a:ext cx="260350" cy="360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Abgerundetes Rechteck 18"/>
          <p:cNvSpPr/>
          <p:nvPr/>
        </p:nvSpPr>
        <p:spPr>
          <a:xfrm>
            <a:off x="8000479" y="1065540"/>
            <a:ext cx="1063556" cy="1982460"/>
          </a:xfrm>
          <a:prstGeom prst="roundRect">
            <a:avLst/>
          </a:prstGeom>
          <a:noFill/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Picture Placeholder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5" t="-1" r="47534" b="47221"/>
          <a:stretch/>
        </p:blipFill>
        <p:spPr>
          <a:xfrm>
            <a:off x="619084" y="2956090"/>
            <a:ext cx="4571702" cy="2959894"/>
          </a:xfrm>
          <a:prstGeom prst="rect">
            <a:avLst/>
          </a:prstGeom>
        </p:spPr>
      </p:pic>
      <p:sp>
        <p:nvSpPr>
          <p:cNvPr id="21" name="Rechteck 20"/>
          <p:cNvSpPr/>
          <p:nvPr/>
        </p:nvSpPr>
        <p:spPr>
          <a:xfrm>
            <a:off x="9084130" y="3273590"/>
            <a:ext cx="31031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1200" dirty="0" err="1"/>
              <a:t>Aspect</a:t>
            </a:r>
            <a:r>
              <a:rPr lang="de-DE" sz="1200" dirty="0"/>
              <a:t> et al., 1981, Phys. </a:t>
            </a:r>
            <a:r>
              <a:rPr lang="de-DE" sz="1200" dirty="0" err="1"/>
              <a:t>Rev</a:t>
            </a:r>
            <a:r>
              <a:rPr lang="de-DE" sz="1200" dirty="0"/>
              <a:t>. </a:t>
            </a:r>
            <a:r>
              <a:rPr lang="de-DE" sz="1200" dirty="0" err="1"/>
              <a:t>Lett</a:t>
            </a:r>
            <a:r>
              <a:rPr lang="de-DE" sz="1200" dirty="0"/>
              <a:t>. 49, 91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41599530"/>
      </p:ext>
    </p:extLst>
  </p:cSld>
  <p:clrMapOvr>
    <a:masterClrMapping/>
  </p:clrMapOvr>
  <p:transition xmlns:p14="http://schemas.microsoft.com/office/powerpoint/2010/main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850" y="2333625"/>
            <a:ext cx="11537950" cy="3900485"/>
          </a:xfrm>
        </p:spPr>
        <p:txBody>
          <a:bodyPr/>
          <a:lstStyle/>
          <a:p>
            <a:r>
              <a:rPr lang="en-US" smtClean="0"/>
              <a:t>Thin film polarizer</a:t>
            </a:r>
          </a:p>
          <a:p>
            <a:r>
              <a:rPr lang="en-US" smtClean="0"/>
              <a:t>Faces are antirefelction coated</a:t>
            </a:r>
          </a:p>
          <a:p>
            <a:r>
              <a:rPr lang="en-US" smtClean="0"/>
              <a:t>Photons polarized in the incident plane are 				       transmitted, orthogonal polarization is reflected</a:t>
            </a:r>
          </a:p>
          <a:p>
            <a:r>
              <a:rPr lang="en-US" smtClean="0"/>
              <a:t>T</a:t>
            </a:r>
            <a:r>
              <a:rPr lang="en-US" baseline="30000" smtClean="0"/>
              <a:t>||</a:t>
            </a:r>
            <a:r>
              <a:rPr lang="en-US" smtClean="0"/>
              <a:t> and R    are close to 1, T   and R</a:t>
            </a:r>
            <a:r>
              <a:rPr lang="en-US" baseline="30000" smtClean="0"/>
              <a:t>||</a:t>
            </a:r>
            <a:r>
              <a:rPr lang="en-US" smtClean="0"/>
              <a:t> are close to 0</a:t>
            </a:r>
          </a:p>
          <a:p>
            <a:r>
              <a:rPr lang="en-US" smtClean="0"/>
              <a:t>Mounted in a rotating mechanism to change the measurement basis 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B3EA-DCC8-4A1C-B358-32C1CFF6E7C0}" type="datetime1">
              <a:rPr lang="de-DE" smtClean="0"/>
              <a:t>04.05.16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Toni Heugel, Max Kessler, Violation of Bell inequality using photons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22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 – Detection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1563042"/>
            <a:ext cx="3605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/>
              <a:t>Polarizing Beamsplitter</a:t>
            </a:r>
            <a:endParaRPr lang="en-US" sz="2400" b="1"/>
          </a:p>
        </p:txBody>
      </p:sp>
      <p:pic>
        <p:nvPicPr>
          <p:cNvPr id="8" name="Bild 7" descr="Bildschirmfoto 2016-05-03 um 21.54.1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118" y="1175658"/>
            <a:ext cx="3520913" cy="2781956"/>
          </a:xfrm>
          <a:prstGeom prst="rect">
            <a:avLst/>
          </a:prstGeom>
        </p:spPr>
      </p:pic>
      <p:graphicFrame>
        <p:nvGraphicFramePr>
          <p:cNvPr id="26" name="Objek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065129"/>
              </p:ext>
            </p:extLst>
          </p:nvPr>
        </p:nvGraphicFramePr>
        <p:xfrm>
          <a:off x="1997343" y="3957614"/>
          <a:ext cx="256760" cy="280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Formel" r:id="rId5" imgW="139700" imgH="152400" progId="Equation.3">
                  <p:embed/>
                </p:oleObj>
              </mc:Choice>
              <mc:Fallback>
                <p:oleObj name="Formel" r:id="rId5" imgW="1397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97343" y="3957614"/>
                        <a:ext cx="256760" cy="280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k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006783"/>
              </p:ext>
            </p:extLst>
          </p:nvPr>
        </p:nvGraphicFramePr>
        <p:xfrm>
          <a:off x="4442352" y="3969963"/>
          <a:ext cx="256760" cy="280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Formel" r:id="rId7" imgW="139700" imgH="152400" progId="Equation.3">
                  <p:embed/>
                </p:oleObj>
              </mc:Choice>
              <mc:Fallback>
                <p:oleObj name="Formel" r:id="rId7" imgW="1397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42352" y="3969963"/>
                        <a:ext cx="256760" cy="280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feld 27"/>
          <p:cNvSpPr txBox="1"/>
          <p:nvPr/>
        </p:nvSpPr>
        <p:spPr>
          <a:xfrm>
            <a:off x="9634024" y="3678061"/>
            <a:ext cx="1467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www.semrock.com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43892993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B3EA-DCC8-4A1C-B358-32C1CFF6E7C0}" type="datetime1">
              <a:rPr lang="de-DE" smtClean="0"/>
              <a:t>03.05.16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Toni Heugel, Max Kessler, Violation of Bell inequality using photons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23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 – Detection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23849" y="1483667"/>
            <a:ext cx="11537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Photomultiplier:</a:t>
            </a:r>
            <a:endParaRPr lang="en-US" sz="2400" b="1"/>
          </a:p>
        </p:txBody>
      </p:sp>
      <p:sp>
        <p:nvSpPr>
          <p:cNvPr id="9" name="Textfeld 8"/>
          <p:cNvSpPr txBox="1"/>
          <p:nvPr/>
        </p:nvSpPr>
        <p:spPr>
          <a:xfrm>
            <a:off x="323849" y="2307709"/>
            <a:ext cx="882390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Only a small subset of the emitted photons are detected</a:t>
            </a:r>
          </a:p>
          <a:p>
            <a:endParaRPr lang="en-US" sz="2400" smtClean="0"/>
          </a:p>
          <a:p>
            <a:r>
              <a:rPr lang="en-US" sz="2400" smtClean="0"/>
              <a:t>Fair sampling assumption:</a:t>
            </a:r>
          </a:p>
          <a:p>
            <a:r>
              <a:rPr lang="en-US" sz="2400" smtClean="0"/>
              <a:t>Sample of detected pairs is representative for the emitted pairs.</a:t>
            </a:r>
          </a:p>
          <a:p>
            <a:endParaRPr lang="en-US" sz="2400" smtClean="0"/>
          </a:p>
          <a:p>
            <a:r>
              <a:rPr lang="en-US" sz="2400" smtClean="0"/>
              <a:t>But this assumption could be wrong</a:t>
            </a:r>
          </a:p>
          <a:p>
            <a:r>
              <a:rPr lang="en-US" sz="2400" smtClean="0"/>
              <a:t>       Detection loophole</a:t>
            </a:r>
            <a:endParaRPr lang="en-US" sz="2400"/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523842" y="4757735"/>
            <a:ext cx="38097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704493"/>
      </p:ext>
    </p:extLst>
  </p:cSld>
  <p:clrMapOvr>
    <a:masterClrMapping/>
  </p:clrMapOvr>
  <p:transition xmlns:p14="http://schemas.microsoft.com/office/powerpoint/2010/main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850" y="1460501"/>
            <a:ext cx="11537950" cy="4773610"/>
          </a:xfrm>
        </p:spPr>
        <p:txBody>
          <a:bodyPr/>
          <a:lstStyle/>
          <a:p>
            <a:r>
              <a:rPr lang="en-US" smtClean="0"/>
              <a:t>Coincidence window: 20 ns</a:t>
            </a:r>
          </a:p>
          <a:p>
            <a:r>
              <a:rPr lang="en-US" smtClean="0"/>
              <a:t>Large compared to lifetime								 	all true coincidences are measured</a:t>
            </a:r>
          </a:p>
          <a:p>
            <a:r>
              <a:rPr lang="en-US" smtClean="0"/>
              <a:t>Accidental coincidence rates are infered by the single rates</a:t>
            </a:r>
          </a:p>
          <a:p>
            <a:r>
              <a:rPr lang="en-US" smtClean="0"/>
              <a:t>R</a:t>
            </a:r>
            <a:r>
              <a:rPr lang="en-US" baseline="-25000" smtClean="0"/>
              <a:t>true</a:t>
            </a:r>
            <a:r>
              <a:rPr lang="en-US" smtClean="0"/>
              <a:t>=R</a:t>
            </a:r>
            <a:r>
              <a:rPr lang="en-US" baseline="-25000" smtClean="0"/>
              <a:t>tot</a:t>
            </a:r>
            <a:r>
              <a:rPr lang="en-US" smtClean="0"/>
              <a:t>–R</a:t>
            </a:r>
            <a:r>
              <a:rPr lang="en-US" baseline="-25000" smtClean="0"/>
              <a:t>acc</a:t>
            </a:r>
            <a:endParaRPr lang="en-US" smtClean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B3EA-DCC8-4A1C-B358-32C1CFF6E7C0}" type="datetime1">
              <a:rPr lang="de-DE" smtClean="0"/>
              <a:t>03.05.16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Toni Heugel, Max Kessler, Violation of Bell inequality using photons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24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 – Detection</a:t>
            </a:r>
            <a:endParaRPr lang="de-DE" dirty="0"/>
          </a:p>
        </p:txBody>
      </p:sp>
      <p:pic>
        <p:nvPicPr>
          <p:cNvPr id="7" name="Picture Placeholder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57" r="-9057"/>
          <a:stretch/>
        </p:blipFill>
        <p:spPr>
          <a:xfrm>
            <a:off x="3149466" y="3371409"/>
            <a:ext cx="5889894" cy="2862701"/>
          </a:xfrm>
          <a:prstGeom prst="rect">
            <a:avLst/>
          </a:prstGeom>
        </p:spPr>
      </p:pic>
      <p:sp>
        <p:nvSpPr>
          <p:cNvPr id="8" name="Abgerundetes Rechteck 7"/>
          <p:cNvSpPr/>
          <p:nvPr/>
        </p:nvSpPr>
        <p:spPr>
          <a:xfrm>
            <a:off x="3746254" y="4889500"/>
            <a:ext cx="1005373" cy="587376"/>
          </a:xfrm>
          <a:prstGeom prst="roundRect">
            <a:avLst/>
          </a:prstGeom>
          <a:noFill/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s Rechteck 8"/>
          <p:cNvSpPr/>
          <p:nvPr/>
        </p:nvSpPr>
        <p:spPr>
          <a:xfrm>
            <a:off x="7423703" y="4889500"/>
            <a:ext cx="1005373" cy="587376"/>
          </a:xfrm>
          <a:prstGeom prst="roundRect">
            <a:avLst/>
          </a:prstGeom>
          <a:noFill/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bgerundetes Rechteck 9"/>
          <p:cNvSpPr/>
          <p:nvPr/>
        </p:nvSpPr>
        <p:spPr>
          <a:xfrm>
            <a:off x="5316589" y="5476876"/>
            <a:ext cx="1555647" cy="733427"/>
          </a:xfrm>
          <a:prstGeom prst="roundRect">
            <a:avLst/>
          </a:prstGeom>
          <a:noFill/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904817" y="2678110"/>
            <a:ext cx="38097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/>
          <p:cNvSpPr/>
          <p:nvPr/>
        </p:nvSpPr>
        <p:spPr>
          <a:xfrm>
            <a:off x="2148795" y="6049444"/>
            <a:ext cx="31031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1200" dirty="0" err="1"/>
              <a:t>Aspect</a:t>
            </a:r>
            <a:r>
              <a:rPr lang="de-DE" sz="1200" dirty="0"/>
              <a:t> et al., 1981, Phys. </a:t>
            </a:r>
            <a:r>
              <a:rPr lang="de-DE" sz="1200" dirty="0" err="1"/>
              <a:t>Rev</a:t>
            </a:r>
            <a:r>
              <a:rPr lang="de-DE" sz="1200" dirty="0"/>
              <a:t>. </a:t>
            </a:r>
            <a:r>
              <a:rPr lang="de-DE" sz="1200" dirty="0" err="1"/>
              <a:t>Lett</a:t>
            </a:r>
            <a:r>
              <a:rPr lang="de-DE" sz="1200" dirty="0"/>
              <a:t>. 49, 91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13127741"/>
      </p:ext>
    </p:extLst>
  </p:cSld>
  <p:clrMapOvr>
    <a:masterClrMapping/>
  </p:clrMapOvr>
  <p:transition xmlns:p14="http://schemas.microsoft.com/office/powerpoint/2010/main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02ED-A28D-4A22-92D9-E59C874A1A27}" type="datetime1">
              <a:rPr lang="de-DE" smtClean="0"/>
              <a:t>03.05.16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Toni Heugel, Max Kessler, Violation of Bell inequality using photons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25</a:t>
            </a:fld>
            <a:endParaRPr lang="de-DE"/>
          </a:p>
        </p:txBody>
      </p:sp>
      <p:pic>
        <p:nvPicPr>
          <p:cNvPr id="7" name="Bildplatzhalter 6" descr="result.pdf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272" r="-60272"/>
          <a:stretch>
            <a:fillRect/>
          </a:stretch>
        </p:blipFill>
        <p:spPr/>
      </p:pic>
      <p:sp>
        <p:nvSpPr>
          <p:cNvPr id="8" name="Rechteck 7"/>
          <p:cNvSpPr/>
          <p:nvPr/>
        </p:nvSpPr>
        <p:spPr>
          <a:xfrm>
            <a:off x="8758692" y="4523282"/>
            <a:ext cx="31031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1200" dirty="0" err="1"/>
              <a:t>Aspect</a:t>
            </a:r>
            <a:r>
              <a:rPr lang="de-DE" sz="1200" dirty="0"/>
              <a:t> et al., 1981, Phys. </a:t>
            </a:r>
            <a:r>
              <a:rPr lang="de-DE" sz="1200" dirty="0" err="1"/>
              <a:t>Rev</a:t>
            </a:r>
            <a:r>
              <a:rPr lang="de-DE" sz="1200" dirty="0"/>
              <a:t>. </a:t>
            </a:r>
            <a:r>
              <a:rPr lang="de-DE" sz="1200" dirty="0" err="1"/>
              <a:t>Lett</a:t>
            </a:r>
            <a:r>
              <a:rPr lang="de-DE" sz="1200" dirty="0"/>
              <a:t>. 49, 91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0807581"/>
      </p:ext>
    </p:extLst>
  </p:cSld>
  <p:clrMapOvr>
    <a:masterClrMapping/>
  </p:clrMapOvr>
  <p:transition xmlns:p14="http://schemas.microsoft.com/office/powerpoint/2010/main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</a:t>
            </a:r>
            <a:r>
              <a:rPr lang="en-US" smtClean="0"/>
              <a:t>easured value: S</a:t>
            </a:r>
            <a:r>
              <a:rPr lang="en-US" baseline="-25000" smtClean="0"/>
              <a:t>exp</a:t>
            </a:r>
            <a:r>
              <a:rPr lang="en-US" smtClean="0"/>
              <a:t>=2.697±0.015        strong violation of Bell‘s inequalities</a:t>
            </a:r>
          </a:p>
          <a:p>
            <a:r>
              <a:rPr lang="en-US" smtClean="0"/>
              <a:t>QM-theoretical value: S</a:t>
            </a:r>
            <a:r>
              <a:rPr lang="en-US" baseline="-25000" smtClean="0"/>
              <a:t>QM</a:t>
            </a:r>
            <a:r>
              <a:rPr lang="en-US" smtClean="0"/>
              <a:t>=2.70±0.05 because of a fidelity of 0.984</a:t>
            </a:r>
          </a:p>
          <a:p>
            <a:r>
              <a:rPr lang="en-US" smtClean="0"/>
              <a:t>No auxiliary measurements are necessary</a:t>
            </a:r>
          </a:p>
          <a:p>
            <a:r>
              <a:rPr lang="en-US" smtClean="0"/>
              <a:t>Non-locality loophole was ruled out by G. </a:t>
            </a:r>
            <a:r>
              <a:rPr lang="en-US" smtClean="0"/>
              <a:t>Weihs,					 T. Jennewein, C. Simon et al.</a:t>
            </a:r>
          </a:p>
          <a:p>
            <a:r>
              <a:rPr lang="en-US" smtClean="0"/>
              <a:t>Detection </a:t>
            </a:r>
            <a:r>
              <a:rPr lang="en-US" smtClean="0"/>
              <a:t>loophole is still open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B3EA-DCC8-4A1C-B358-32C1CFF6E7C0}" type="datetime1">
              <a:rPr lang="de-DE" smtClean="0"/>
              <a:t>04.05.16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Toni Heugel, Max Kessler, Violation of Bell inequality using photons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26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7" name="Bildplatzhalter 6" descr="result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46" r="-987"/>
          <a:stretch/>
        </p:blipFill>
        <p:spPr>
          <a:xfrm>
            <a:off x="8032228" y="2529483"/>
            <a:ext cx="3496284" cy="3160598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8758692" y="5864778"/>
            <a:ext cx="31031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1200" dirty="0" err="1"/>
              <a:t>Aspect</a:t>
            </a:r>
            <a:r>
              <a:rPr lang="de-DE" sz="1200" dirty="0"/>
              <a:t> et al., 1981, Phys. </a:t>
            </a:r>
            <a:r>
              <a:rPr lang="de-DE" sz="1200" dirty="0" err="1"/>
              <a:t>Rev</a:t>
            </a:r>
            <a:r>
              <a:rPr lang="de-DE" sz="1200" dirty="0"/>
              <a:t>. </a:t>
            </a:r>
            <a:r>
              <a:rPr lang="de-DE" sz="1200" dirty="0" err="1"/>
              <a:t>Lett</a:t>
            </a:r>
            <a:r>
              <a:rPr lang="de-DE" sz="1200" dirty="0"/>
              <a:t>. 49, 91</a:t>
            </a:r>
            <a:endParaRPr lang="en-US" sz="1200" dirty="0"/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5713438" y="1868485"/>
            <a:ext cx="38097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077609"/>
      </p:ext>
    </p:extLst>
  </p:cSld>
  <p:clrMapOvr>
    <a:masterClrMapping/>
  </p:clrMapOvr>
  <p:transition xmlns:p14="http://schemas.microsoft.com/office/powerpoint/2010/main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850" y="2254250"/>
            <a:ext cx="11537950" cy="1698625"/>
          </a:xfrm>
        </p:spPr>
        <p:txBody>
          <a:bodyPr/>
          <a:lstStyle/>
          <a:p>
            <a:r>
              <a:rPr lang="en-US" smtClean="0"/>
              <a:t>D. N. Matsukevich, P. Maunz, D. L Moehring. et al. showed the violation of Bell‘s inequality with two remote atomic qubits</a:t>
            </a:r>
          </a:p>
          <a:p>
            <a:r>
              <a:rPr lang="en-US" smtClean="0"/>
              <a:t>M. Ansmann, H. Wang, R. C. Bialczak et al. Showed the violation of Bell‘s inequality in Josephson phase qubits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B3EA-DCC8-4A1C-B358-32C1CFF6E7C0}" type="datetime1">
              <a:rPr lang="de-DE" smtClean="0"/>
              <a:t>04.05.16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Toni Heugel, Max Kessler, Violation of Bell inequality using photons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27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Outlook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1610667"/>
            <a:ext cx="7301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Detection loophole was closed in other experiments:</a:t>
            </a:r>
            <a:endParaRPr lang="en-US" sz="2400"/>
          </a:p>
        </p:txBody>
      </p:sp>
      <p:sp>
        <p:nvSpPr>
          <p:cNvPr id="8" name="Textfeld 7"/>
          <p:cNvSpPr txBox="1"/>
          <p:nvPr/>
        </p:nvSpPr>
        <p:spPr>
          <a:xfrm>
            <a:off x="323850" y="3952875"/>
            <a:ext cx="8106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Both experiments did not rule out the non-locality loophole</a:t>
            </a:r>
            <a:endParaRPr lang="en-US" sz="2400"/>
          </a:p>
        </p:txBody>
      </p:sp>
      <p:sp>
        <p:nvSpPr>
          <p:cNvPr id="10" name="Inhaltsplatzhalter 1"/>
          <p:cNvSpPr txBox="1">
            <a:spLocks/>
          </p:cNvSpPr>
          <p:nvPr/>
        </p:nvSpPr>
        <p:spPr>
          <a:xfrm>
            <a:off x="323850" y="4656139"/>
            <a:ext cx="11537950" cy="1698625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651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763" indent="-2667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1778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2063" indent="-1841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B. </a:t>
            </a:r>
            <a:r>
              <a:rPr lang="en-US" dirty="0" err="1" smtClean="0"/>
              <a:t>Hensen</a:t>
            </a:r>
            <a:r>
              <a:rPr lang="en-US" dirty="0" smtClean="0"/>
              <a:t> et al. reported  a loophole free Bell violation using electron spins separated by 1.3 km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569664"/>
      </p:ext>
    </p:extLst>
  </p:cSld>
  <p:clrMapOvr>
    <a:masterClrMapping/>
  </p:clrMapOvr>
  <p:transition xmlns:p14="http://schemas.microsoft.com/office/powerpoint/2010/main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A. </a:t>
            </a:r>
            <a:r>
              <a:rPr lang="de-DE" dirty="0" err="1"/>
              <a:t>Aspect</a:t>
            </a:r>
            <a:r>
              <a:rPr lang="de-DE" dirty="0"/>
              <a:t>, </a:t>
            </a:r>
            <a:r>
              <a:rPr lang="de-DE" dirty="0" smtClean="0"/>
              <a:t>P. </a:t>
            </a:r>
            <a:r>
              <a:rPr lang="de-DE" dirty="0" err="1"/>
              <a:t>Grangier</a:t>
            </a:r>
            <a:r>
              <a:rPr lang="de-DE" dirty="0" smtClean="0"/>
              <a:t>, G. Roger et al., </a:t>
            </a:r>
            <a:r>
              <a:rPr lang="hu-HU" i="1" dirty="0" smtClean="0"/>
              <a:t>Phys</a:t>
            </a:r>
            <a:r>
              <a:rPr lang="hu-HU" i="1" dirty="0"/>
              <a:t>. Rev. Lett. </a:t>
            </a:r>
            <a:r>
              <a:rPr lang="hu-HU" b="1" dirty="0"/>
              <a:t>49</a:t>
            </a:r>
            <a:r>
              <a:rPr lang="hu-HU" dirty="0"/>
              <a:t>, 91 </a:t>
            </a:r>
            <a:r>
              <a:rPr lang="hu-HU" dirty="0" smtClean="0"/>
              <a:t>(1982)</a:t>
            </a:r>
          </a:p>
          <a:p>
            <a:r>
              <a:rPr lang="de-DE" dirty="0"/>
              <a:t>G. Weihs</a:t>
            </a:r>
            <a:r>
              <a:rPr lang="de-DE" dirty="0" smtClean="0"/>
              <a:t>, </a:t>
            </a:r>
            <a:r>
              <a:rPr lang="de-DE" dirty="0"/>
              <a:t>T. Jennewein, C. Simon et al</a:t>
            </a:r>
            <a:r>
              <a:rPr lang="de-DE" dirty="0" smtClean="0"/>
              <a:t>., </a:t>
            </a:r>
            <a:r>
              <a:rPr lang="hu-HU" i="1" dirty="0" smtClean="0"/>
              <a:t>Phys</a:t>
            </a:r>
            <a:r>
              <a:rPr lang="hu-HU" i="1" dirty="0"/>
              <a:t>. Rev. Lett. </a:t>
            </a:r>
            <a:r>
              <a:rPr lang="hu-HU" b="1" dirty="0"/>
              <a:t>81</a:t>
            </a:r>
            <a:r>
              <a:rPr lang="hu-HU" dirty="0"/>
              <a:t>, 5039 (1998</a:t>
            </a:r>
            <a:r>
              <a:rPr lang="hu-HU" dirty="0" smtClean="0"/>
              <a:t>)</a:t>
            </a:r>
          </a:p>
          <a:p>
            <a:r>
              <a:rPr lang="de-DE" dirty="0"/>
              <a:t>D. N. </a:t>
            </a:r>
            <a:r>
              <a:rPr lang="de-DE" dirty="0" err="1"/>
              <a:t>Matsukevich</a:t>
            </a:r>
            <a:r>
              <a:rPr lang="de-DE" dirty="0"/>
              <a:t>, P. Maunz, D. L </a:t>
            </a:r>
            <a:r>
              <a:rPr lang="de-DE" dirty="0" err="1"/>
              <a:t>Moehring</a:t>
            </a:r>
            <a:r>
              <a:rPr lang="de-DE" dirty="0"/>
              <a:t>. et al</a:t>
            </a:r>
            <a:r>
              <a:rPr lang="de-DE" dirty="0" smtClean="0"/>
              <a:t>., </a:t>
            </a:r>
            <a:r>
              <a:rPr lang="hu-HU" i="1" dirty="0" smtClean="0"/>
              <a:t>Phys</a:t>
            </a:r>
            <a:r>
              <a:rPr lang="hu-HU" i="1" dirty="0"/>
              <a:t>. Rev. Lett. </a:t>
            </a:r>
            <a:r>
              <a:rPr lang="hu-HU" b="1" dirty="0"/>
              <a:t>100</a:t>
            </a:r>
            <a:r>
              <a:rPr lang="hu-HU" dirty="0"/>
              <a:t>, 150404 (2008</a:t>
            </a:r>
            <a:r>
              <a:rPr lang="hu-HU" dirty="0" smtClean="0"/>
              <a:t>)</a:t>
            </a:r>
          </a:p>
          <a:p>
            <a:r>
              <a:rPr lang="de-DE" dirty="0"/>
              <a:t>M. </a:t>
            </a:r>
            <a:r>
              <a:rPr lang="de-DE" dirty="0" err="1"/>
              <a:t>Ansmann</a:t>
            </a:r>
            <a:r>
              <a:rPr lang="de-DE" dirty="0"/>
              <a:t>, H. Wang, R. C. </a:t>
            </a:r>
            <a:r>
              <a:rPr lang="de-DE" dirty="0" err="1"/>
              <a:t>Bialczak</a:t>
            </a:r>
            <a:r>
              <a:rPr lang="de-DE" dirty="0"/>
              <a:t> et al</a:t>
            </a:r>
            <a:r>
              <a:rPr lang="de-DE" dirty="0" smtClean="0"/>
              <a:t>., </a:t>
            </a:r>
            <a:r>
              <a:rPr lang="en-US" i="1" dirty="0" smtClean="0"/>
              <a:t>Nature</a:t>
            </a:r>
            <a:r>
              <a:rPr lang="en-US" dirty="0" smtClean="0"/>
              <a:t> </a:t>
            </a:r>
            <a:r>
              <a:rPr lang="en-US" b="1" dirty="0"/>
              <a:t>461</a:t>
            </a:r>
            <a:r>
              <a:rPr lang="en-US" dirty="0"/>
              <a:t>, 504 (2009</a:t>
            </a:r>
            <a:r>
              <a:rPr lang="en-US" dirty="0" smtClean="0"/>
              <a:t>)</a:t>
            </a:r>
          </a:p>
          <a:p>
            <a:r>
              <a:rPr lang="en-US" dirty="0" smtClean="0"/>
              <a:t>B. </a:t>
            </a:r>
            <a:r>
              <a:rPr lang="en-US" dirty="0" err="1" smtClean="0"/>
              <a:t>Hensen</a:t>
            </a:r>
            <a:r>
              <a:rPr lang="en-US" dirty="0" smtClean="0"/>
              <a:t> et al., </a:t>
            </a:r>
            <a:r>
              <a:rPr lang="en-US" i="1" dirty="0"/>
              <a:t>Nature</a:t>
            </a:r>
            <a:r>
              <a:rPr lang="en-US" dirty="0"/>
              <a:t> </a:t>
            </a:r>
            <a:r>
              <a:rPr lang="en-US" b="1" dirty="0"/>
              <a:t>526</a:t>
            </a:r>
            <a:r>
              <a:rPr lang="en-US" dirty="0"/>
              <a:t>, 682–686 (29 October 2015)</a:t>
            </a:r>
            <a:endParaRPr lang="hu-HU" dirty="0" smtClean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B3EA-DCC8-4A1C-B358-32C1CFF6E7C0}" type="datetime1">
              <a:rPr lang="de-DE" smtClean="0"/>
              <a:t>04.05.16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Toni Heugel, Max Kessler, Violation of Bell inequality using photons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28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References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0902492"/>
      </p:ext>
    </p:extLst>
  </p:cSld>
  <p:clrMapOvr>
    <a:masterClrMapping/>
  </p:clrMapOvr>
  <p:transition xmlns:p14="http://schemas.microsoft.com/office/powerpoint/2010/main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Theoretical Introduction – Bell Inequalities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02ED-A28D-4A22-92D9-E59C874A1A27}" type="datetime1">
              <a:rPr lang="de-DE" smtClean="0"/>
              <a:t>03.05.16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Toni Heugel, Max Kessler, Violation of Bell inequality using photons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3</a:t>
            </a:fld>
            <a:endParaRPr lang="de-DE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" r="2313"/>
          <a:stretch>
            <a:fillRect/>
          </a:stretch>
        </p:blipFill>
        <p:spPr/>
      </p:pic>
      <p:sp>
        <p:nvSpPr>
          <p:cNvPr id="8" name="TextBox 7"/>
          <p:cNvSpPr txBox="1"/>
          <p:nvPr/>
        </p:nvSpPr>
        <p:spPr>
          <a:xfrm>
            <a:off x="8811311" y="4474870"/>
            <a:ext cx="2813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/>
              <a:t>Brunner et al., 2013, Bell </a:t>
            </a:r>
            <a:r>
              <a:rPr lang="de-DE" sz="1200" dirty="0" err="1" smtClean="0"/>
              <a:t>nonlocality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3375233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24" y="1381999"/>
            <a:ext cx="10786602" cy="3749555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B3EA-DCC8-4A1C-B358-32C1CFF6E7C0}" type="datetime1">
              <a:rPr lang="de-DE" smtClean="0"/>
              <a:t>03.05.16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Toni Heugel, Max Kessler, Violation of Bell inequality using photons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4</a:t>
            </a:fld>
            <a:endParaRPr lang="de-D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Introduction – What is a Bell Experiment?</a:t>
            </a:r>
            <a:endParaRPr lang="en-US" noProof="0" dirty="0"/>
          </a:p>
        </p:txBody>
      </p:sp>
      <p:sp>
        <p:nvSpPr>
          <p:cNvPr id="8" name="TextBox 7"/>
          <p:cNvSpPr txBox="1"/>
          <p:nvPr/>
        </p:nvSpPr>
        <p:spPr>
          <a:xfrm>
            <a:off x="8672532" y="4854555"/>
            <a:ext cx="2813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/>
              <a:t>Brunner et al., 2013, Bell </a:t>
            </a:r>
            <a:r>
              <a:rPr lang="de-DE" sz="1200" dirty="0" err="1" smtClean="0"/>
              <a:t>nonlocality</a:t>
            </a:r>
            <a:endParaRPr lang="en-US" sz="1200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23850" y="5337896"/>
            <a:ext cx="11537950" cy="561460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651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763" indent="-2667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1778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2063" indent="-1841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Test of local realistic theories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2658" y="1887794"/>
            <a:ext cx="1700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Alice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025315" y="1887794"/>
            <a:ext cx="1700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Bob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9692049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Properties of a local realistic theory</a:t>
            </a:r>
          </a:p>
          <a:p>
            <a:pPr lvl="1"/>
            <a:r>
              <a:rPr lang="en-US" dirty="0" smtClean="0"/>
              <a:t>Locality: outcomes of Alice do not depend on inputs of Bob and vice versa</a:t>
            </a:r>
          </a:p>
          <a:p>
            <a:pPr lvl="1"/>
            <a:r>
              <a:rPr lang="en-US" dirty="0" smtClean="0"/>
              <a:t>Reality: value of observables is determined independent of measurement</a:t>
            </a:r>
          </a:p>
          <a:p>
            <a:r>
              <a:rPr lang="en-US" dirty="0" smtClean="0"/>
              <a:t>Properties of quantum mechanics</a:t>
            </a:r>
          </a:p>
          <a:p>
            <a:pPr lvl="1"/>
            <a:r>
              <a:rPr lang="en-US" dirty="0" smtClean="0"/>
              <a:t>Locality: </a:t>
            </a:r>
            <a:r>
              <a:rPr lang="en-US" dirty="0" smtClean="0">
                <a:latin typeface="Wingdings" panose="05000000000000000000" pitchFamily="2" charset="2"/>
              </a:rPr>
              <a:t>ü</a:t>
            </a:r>
            <a:endParaRPr lang="en-US" dirty="0" smtClean="0"/>
          </a:p>
          <a:p>
            <a:pPr lvl="1"/>
            <a:r>
              <a:rPr lang="en-US" dirty="0" smtClean="0"/>
              <a:t>Reality: </a:t>
            </a:r>
            <a:r>
              <a:rPr lang="en-US" dirty="0" smtClean="0">
                <a:latin typeface="Wingdings" panose="05000000000000000000" pitchFamily="2" charset="2"/>
              </a:rPr>
              <a:t>û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Value of observable only manifests itself in (certain) measurement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Outcomes not completely predetermined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B3EA-DCC8-4A1C-B358-32C1CFF6E7C0}" type="datetime1">
              <a:rPr lang="de-DE" smtClean="0"/>
              <a:t>03.05.16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Toni Heugel, Max Kessler, Violation of Bell inequality using photons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5</a:t>
            </a:fld>
            <a:endParaRPr lang="de-D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– Local Realism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27671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23851" y="2300748"/>
                <a:ext cx="5577644" cy="2782529"/>
              </a:xfrm>
            </p:spPr>
            <p:txBody>
              <a:bodyPr/>
              <a:lstStyle/>
              <a:p>
                <a:r>
                  <a:rPr lang="en-US" dirty="0" smtClean="0"/>
                  <a:t>Input: direction of polarization measurement</a:t>
                </a:r>
                <a:endParaRPr lang="de-DE" b="0" dirty="0" smtClean="0"/>
              </a:p>
              <a:p>
                <a:pPr lvl="1"/>
                <a14:m>
                  <m:oMath xmlns=""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14:m>
                  <m:oMath xmlns=""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↔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=0°,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=90°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=""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 ↔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45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°,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135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Output: measurement result</a:t>
                </a:r>
              </a:p>
              <a:p>
                <a:pPr lvl="1"/>
                <a14:m>
                  <m:oMath xmlns=""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∈{−1,+1}</m:t>
                    </m:r>
                  </m:oMath>
                </a14:m>
                <a:endParaRPr lang="de-DE" b="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=""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=−1 ↔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=""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1 ↔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23851" y="2300748"/>
                <a:ext cx="5577644" cy="2782529"/>
              </a:xfrm>
              <a:blipFill rotWithShape="0">
                <a:blip r:embed="rId3"/>
                <a:stretch>
                  <a:fillRect l="-109" t="-2626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02FC5-1BCB-472A-978B-3A3381718B81}" type="datetime1">
              <a:rPr lang="de-DE" smtClean="0"/>
              <a:t>03.05.16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Toni Heugel, Max Kessler, Violation of Bell inequality using photons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6</a:t>
            </a:fld>
            <a:endParaRPr lang="de-D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– the CHSH Inequality</a:t>
            </a:r>
            <a:endParaRPr lang="en-US" dirty="0"/>
          </a:p>
        </p:txBody>
      </p:sp>
      <p:sp>
        <p:nvSpPr>
          <p:cNvPr id="9" name="TextBox 1"/>
          <p:cNvSpPr txBox="1"/>
          <p:nvPr/>
        </p:nvSpPr>
        <p:spPr>
          <a:xfrm>
            <a:off x="323850" y="1601256"/>
            <a:ext cx="1700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Alice</a:t>
            </a:r>
            <a:endParaRPr lang="en-US" sz="2800" b="1" dirty="0"/>
          </a:p>
        </p:txBody>
      </p:sp>
      <p:sp>
        <p:nvSpPr>
          <p:cNvPr id="10" name="TextBox 1"/>
          <p:cNvSpPr txBox="1"/>
          <p:nvPr/>
        </p:nvSpPr>
        <p:spPr>
          <a:xfrm>
            <a:off x="6285565" y="1601256"/>
            <a:ext cx="1700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Bob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4156" y="2300747"/>
                <a:ext cx="5577644" cy="2782529"/>
              </a:xfrm>
            </p:spPr>
            <p:txBody>
              <a:bodyPr/>
              <a:lstStyle/>
              <a:p>
                <a:r>
                  <a:rPr lang="en-US" dirty="0" smtClean="0"/>
                  <a:t>Input: direction of polarization measurement</a:t>
                </a:r>
                <a:endParaRPr lang="de-DE" b="0" dirty="0" smtClean="0"/>
              </a:p>
              <a:p>
                <a:pPr lvl="1"/>
                <a14:m>
                  <m:oMath xmlns=""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14:m>
                  <m:oMath xmlns=""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↔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=22.5°,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=112.5°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=""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 ↔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67.5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°,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157.5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Output: measurement result</a:t>
                </a:r>
              </a:p>
              <a:p>
                <a:pPr lvl="1"/>
                <a14:m>
                  <m:oMath xmlns=""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∈{−1,+1}</m:t>
                    </m:r>
                  </m:oMath>
                </a14:m>
                <a:endParaRPr lang="de-DE" b="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=""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=−1 ↔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=""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1 ↔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4156" y="2300747"/>
                <a:ext cx="5577644" cy="2782529"/>
              </a:xfrm>
              <a:blipFill rotWithShape="0">
                <a:blip r:embed="rId4"/>
                <a:stretch>
                  <a:fillRect l="-109" t="-2626" r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23850" y="5514495"/>
                <a:ext cx="11537950" cy="461665"/>
              </a:xfrm>
            </p:spPr>
            <p:txBody>
              <a:bodyPr/>
              <a:lstStyle/>
              <a:p>
                <a14:m>
                  <m:oMath xmlns=""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𝑄𝑆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𝑅𝑆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𝑅𝑇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𝑄𝑇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de-DE" b="0" i="1" smtClean="0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23850" y="5514495"/>
                <a:ext cx="11537950" cy="461665"/>
              </a:xfrm>
              <a:blipFill rotWithShape="0">
                <a:blip r:embed="rId5"/>
                <a:stretch>
                  <a:fillRect l="-53" t="-8000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3840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General Experimental Setup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02ED-A28D-4A22-92D9-E59C874A1A27}" type="datetime1">
              <a:rPr lang="de-DE" smtClean="0"/>
              <a:t>03.05.16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Toni Heugel, Max Kessler, Violation of Bell inequality using photons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7</a:t>
            </a:fld>
            <a:endParaRPr lang="de-DE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769" r="-28769"/>
          <a:stretch/>
        </p:blipFill>
        <p:spPr/>
      </p:pic>
      <p:sp>
        <p:nvSpPr>
          <p:cNvPr id="13" name="TextBox 12"/>
          <p:cNvSpPr txBox="1"/>
          <p:nvPr/>
        </p:nvSpPr>
        <p:spPr>
          <a:xfrm>
            <a:off x="8298426" y="4474870"/>
            <a:ext cx="3230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err="1" smtClean="0"/>
              <a:t>Aspect</a:t>
            </a:r>
            <a:r>
              <a:rPr lang="de-DE" sz="1200" dirty="0" smtClean="0"/>
              <a:t> et al., 1981, Phys. </a:t>
            </a:r>
            <a:r>
              <a:rPr lang="de-DE" sz="1200" dirty="0" err="1" smtClean="0"/>
              <a:t>Rev</a:t>
            </a:r>
            <a:r>
              <a:rPr lang="de-DE" sz="1200" dirty="0" smtClean="0"/>
              <a:t>. </a:t>
            </a:r>
            <a:r>
              <a:rPr lang="de-DE" sz="1200" dirty="0" err="1" smtClean="0"/>
              <a:t>Lett</a:t>
            </a:r>
            <a:r>
              <a:rPr lang="de-DE" sz="1200" dirty="0" smtClean="0"/>
              <a:t>. 49, 91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973087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353" y="1681163"/>
            <a:ext cx="7930944" cy="455295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B3EA-DCC8-4A1C-B358-32C1CFF6E7C0}" type="datetime1">
              <a:rPr lang="de-DE" smtClean="0"/>
              <a:t>03.05.16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Toni </a:t>
            </a:r>
            <a:r>
              <a:rPr lang="en-US" dirty="0" err="1" smtClean="0"/>
              <a:t>Heugel</a:t>
            </a:r>
            <a:r>
              <a:rPr lang="en-US" dirty="0" smtClean="0"/>
              <a:t>, Max Kessler, Violation of Bell inequality using photons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8</a:t>
            </a:fld>
            <a:endParaRPr lang="de-D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Experimental Setup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574890" y="1868129"/>
            <a:ext cx="936000" cy="93600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495368" y="1735237"/>
            <a:ext cx="1872000" cy="140400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735383" y="1735237"/>
            <a:ext cx="1872000" cy="140400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607382" y="1946785"/>
            <a:ext cx="1008565" cy="72000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486802" y="1946785"/>
            <a:ext cx="1008565" cy="72000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364487" y="3139236"/>
            <a:ext cx="855281" cy="1039473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890639" y="3144152"/>
            <a:ext cx="855281" cy="1039473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504714" y="4087775"/>
            <a:ext cx="1251209" cy="818521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8364738" y="4087775"/>
            <a:ext cx="1251209" cy="818521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863383" y="5017079"/>
            <a:ext cx="2402656" cy="1108418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631715" y="5957114"/>
            <a:ext cx="3230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err="1" smtClean="0"/>
              <a:t>Aspect</a:t>
            </a:r>
            <a:r>
              <a:rPr lang="de-DE" sz="1200" dirty="0" smtClean="0"/>
              <a:t> et al., 1981, Phys. </a:t>
            </a:r>
            <a:r>
              <a:rPr lang="de-DE" sz="1200" dirty="0" err="1" smtClean="0"/>
              <a:t>Rev</a:t>
            </a:r>
            <a:r>
              <a:rPr lang="de-DE" sz="1200" dirty="0" smtClean="0"/>
              <a:t>. </a:t>
            </a:r>
            <a:r>
              <a:rPr lang="de-DE" sz="1200" dirty="0" err="1" smtClean="0"/>
              <a:t>Lett</a:t>
            </a:r>
            <a:r>
              <a:rPr lang="de-DE" sz="1200" dirty="0" smtClean="0"/>
              <a:t>. 49, 91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7133275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932" t="-67006" r="-21505" b="-26601"/>
          <a:stretch/>
        </p:blipFill>
        <p:spPr/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Detailed Setup and Technical Difficulties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02ED-A28D-4A22-92D9-E59C874A1A27}" type="datetime1">
              <a:rPr lang="de-DE" smtClean="0"/>
              <a:t>03.05.16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Toni Heugel, Max Kessler, Violation of Bell inequality using photons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9</a:t>
            </a:fld>
            <a:endParaRPr lang="de-DE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58" y="895643"/>
            <a:ext cx="4501868" cy="291901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86426" y="4454409"/>
            <a:ext cx="3230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/>
              <a:t>www.thorlabs.com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1533832" y="3906560"/>
            <a:ext cx="3784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/>
              <a:t> </a:t>
            </a:r>
            <a:r>
              <a:rPr lang="de-DE" sz="1200" dirty="0" err="1" smtClean="0"/>
              <a:t>Aspect</a:t>
            </a:r>
            <a:r>
              <a:rPr lang="de-DE" sz="1200" dirty="0" smtClean="0"/>
              <a:t> et al., 1981, Phys. </a:t>
            </a:r>
            <a:r>
              <a:rPr lang="de-DE" sz="1200" dirty="0" err="1" smtClean="0"/>
              <a:t>Rev</a:t>
            </a:r>
            <a:r>
              <a:rPr lang="de-DE" sz="1200" dirty="0" smtClean="0"/>
              <a:t>. </a:t>
            </a:r>
            <a:r>
              <a:rPr lang="de-DE" sz="1200" dirty="0" err="1" smtClean="0"/>
              <a:t>Lett</a:t>
            </a:r>
            <a:r>
              <a:rPr lang="de-DE" sz="1200" dirty="0" smtClean="0"/>
              <a:t>.</a:t>
            </a:r>
            <a:r>
              <a:rPr lang="en-US" sz="1200" i="1" dirty="0"/>
              <a:t> </a:t>
            </a:r>
            <a:r>
              <a:rPr lang="en-US" sz="1200" i="1" dirty="0" smtClean="0"/>
              <a:t>47</a:t>
            </a:r>
            <a:r>
              <a:rPr lang="en-US" sz="1200" dirty="0" smtClean="0"/>
              <a:t>, 460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1730504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30909_eth_praesentation_d_16_9">
  <a:themeElements>
    <a:clrScheme name="ETH Zuerich - Externe Kommunikation">
      <a:dk1>
        <a:sysClr val="windowText" lastClr="000000"/>
      </a:dk1>
      <a:lt1>
        <a:sysClr val="window" lastClr="FFFFFF"/>
      </a:lt1>
      <a:dk2>
        <a:srgbClr val="1269B0"/>
      </a:dk2>
      <a:lt2>
        <a:srgbClr val="1F407A"/>
      </a:lt2>
      <a:accent1>
        <a:srgbClr val="72791C"/>
      </a:accent1>
      <a:accent2>
        <a:srgbClr val="91056A"/>
      </a:accent2>
      <a:accent3>
        <a:srgbClr val="6F6F64"/>
      </a:accent3>
      <a:accent4>
        <a:srgbClr val="A8322D"/>
      </a:accent4>
      <a:accent5>
        <a:srgbClr val="007A96"/>
      </a:accent5>
      <a:accent6>
        <a:srgbClr val="956013"/>
      </a:accent6>
      <a:hlink>
        <a:srgbClr val="1269B0"/>
      </a:hlink>
      <a:folHlink>
        <a:srgbClr val="8CB63C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130909_eth_praesentation_d_16_9.potx</Template>
  <TotalTime>0</TotalTime>
  <Words>2298</Words>
  <Application>Microsoft Macintosh PowerPoint</Application>
  <PresentationFormat>Benutzerdefiniert</PresentationFormat>
  <Paragraphs>319</Paragraphs>
  <Slides>28</Slides>
  <Notes>18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28</vt:i4>
      </vt:variant>
    </vt:vector>
  </HeadingPairs>
  <TitlesOfParts>
    <vt:vector size="31" baseType="lpstr">
      <vt:lpstr>130909_eth_praesentation_d_16_9</vt:lpstr>
      <vt:lpstr>Formel</vt:lpstr>
      <vt:lpstr>Microsoft Formel-Editor</vt:lpstr>
      <vt:lpstr>Violation of Bell inequalities using photons</vt:lpstr>
      <vt:lpstr>Overview</vt:lpstr>
      <vt:lpstr>Theoretical Introduction – Bell Inequalities</vt:lpstr>
      <vt:lpstr>Introduction – What is a Bell Experiment?</vt:lpstr>
      <vt:lpstr>Introduction – Local Realism</vt:lpstr>
      <vt:lpstr>Introduction – the CHSH Inequality</vt:lpstr>
      <vt:lpstr>General Experimental Setup</vt:lpstr>
      <vt:lpstr>General Experimental Setup</vt:lpstr>
      <vt:lpstr>Detailed Setup and Technical Difficulties</vt:lpstr>
      <vt:lpstr>Detailed Setup and Technical Difficulties</vt:lpstr>
      <vt:lpstr>Experimental Setup – Generation of Photons</vt:lpstr>
      <vt:lpstr>Experimental Setup – Generation of Photons</vt:lpstr>
      <vt:lpstr>Experimental Setup – Technical Difficulties</vt:lpstr>
      <vt:lpstr>Experimental Setup – Spacelike Separation of Measurements</vt:lpstr>
      <vt:lpstr>Detailed Setup and Technical Difficulties</vt:lpstr>
      <vt:lpstr>Thank you for your attention.</vt:lpstr>
      <vt:lpstr>PowerPoint-Präsentation</vt:lpstr>
      <vt:lpstr>Experimental Setup – Detection</vt:lpstr>
      <vt:lpstr>Experimental Setup – Detection</vt:lpstr>
      <vt:lpstr>Experimental Setup – Detection</vt:lpstr>
      <vt:lpstr>Experimental Setup – Detection</vt:lpstr>
      <vt:lpstr>Experimental Setup – Detection</vt:lpstr>
      <vt:lpstr>Experimental Setup – Detection</vt:lpstr>
      <vt:lpstr>Experimental Setup – Detection</vt:lpstr>
      <vt:lpstr>Results</vt:lpstr>
      <vt:lpstr>Results</vt:lpstr>
      <vt:lpstr>Outlook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Folienmaster ETH Zürich</dc:title>
  <dc:creator>Andrea Lingk</dc:creator>
  <cp:lastModifiedBy>Toni</cp:lastModifiedBy>
  <cp:revision>353</cp:revision>
  <cp:lastPrinted>2014-04-29T07:19:49Z</cp:lastPrinted>
  <dcterms:created xsi:type="dcterms:W3CDTF">2013-05-24T16:23:39Z</dcterms:created>
  <dcterms:modified xsi:type="dcterms:W3CDTF">2016-05-04T08:21:35Z</dcterms:modified>
</cp:coreProperties>
</file>