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86" r:id="rId21"/>
    <p:sldId id="287" r:id="rId22"/>
    <p:sldId id="288" r:id="rId23"/>
    <p:sldId id="281" r:id="rId24"/>
    <p:sldId id="282" r:id="rId25"/>
    <p:sldId id="285" r:id="rId26"/>
    <p:sldId id="276" r:id="rId27"/>
    <p:sldId id="277" r:id="rId28"/>
    <p:sldId id="278" r:id="rId29"/>
    <p:sldId id="279" r:id="rId30"/>
    <p:sldId id="280" r:id="rId31"/>
    <p:sldId id="283" r:id="rId32"/>
    <p:sldId id="284" r:id="rId33"/>
    <p:sldId id="289" r:id="rId34"/>
    <p:sldId id="290" r:id="rId3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12. 12. 2011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2.gif"/><Relationship Id="rId7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Implementing</a:t>
            </a:r>
            <a:r>
              <a:rPr lang="sk-SK" dirty="0" smtClean="0"/>
              <a:t> </a:t>
            </a:r>
            <a:r>
              <a:rPr lang="sk-SK" dirty="0" err="1" smtClean="0"/>
              <a:t>gates</a:t>
            </a:r>
            <a:r>
              <a:rPr lang="sk-SK" dirty="0" smtClean="0"/>
              <a:t> in </a:t>
            </a:r>
            <a:r>
              <a:rPr lang="sk-SK" dirty="0" err="1" smtClean="0"/>
              <a:t>quantum</a:t>
            </a:r>
            <a:r>
              <a:rPr lang="sk-SK" dirty="0" smtClean="0"/>
              <a:t> </a:t>
            </a:r>
            <a:r>
              <a:rPr lang="sk-SK" dirty="0" err="1" smtClean="0"/>
              <a:t>dot</a:t>
            </a:r>
            <a:r>
              <a:rPr lang="sk-SK" dirty="0" smtClean="0"/>
              <a:t> </a:t>
            </a:r>
            <a:r>
              <a:rPr lang="sk-SK" dirty="0" err="1" smtClean="0"/>
              <a:t>spin</a:t>
            </a:r>
            <a:r>
              <a:rPr lang="sk-SK" dirty="0" smtClean="0"/>
              <a:t> </a:t>
            </a:r>
            <a:r>
              <a:rPr lang="sk-SK" dirty="0" err="1" smtClean="0"/>
              <a:t>qubits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646193"/>
          </a:xfrm>
        </p:spPr>
        <p:txBody>
          <a:bodyPr/>
          <a:lstStyle/>
          <a:p>
            <a:r>
              <a:rPr lang="en-US" dirty="0" smtClean="0"/>
              <a:t>Tom</a:t>
            </a:r>
            <a:r>
              <a:rPr lang="sk-SK" dirty="0" err="1" smtClean="0"/>
              <a:t>áš</a:t>
            </a:r>
            <a:r>
              <a:rPr lang="sk-SK" dirty="0" smtClean="0"/>
              <a:t> </a:t>
            </a:r>
            <a:r>
              <a:rPr lang="sk-SK" dirty="0" err="1" smtClean="0"/>
              <a:t>Bzdušek</a:t>
            </a:r>
            <a:endParaRPr lang="sk-SK" dirty="0" smtClean="0"/>
          </a:p>
          <a:p>
            <a:r>
              <a:rPr lang="sk-SK" dirty="0" smtClean="0"/>
              <a:t>QSIT </a:t>
            </a:r>
            <a:r>
              <a:rPr lang="sk-SK" dirty="0" err="1" smtClean="0"/>
              <a:t>student</a:t>
            </a:r>
            <a:r>
              <a:rPr lang="sk-SK" dirty="0" smtClean="0"/>
              <a:t> </a:t>
            </a:r>
            <a:r>
              <a:rPr lang="sk-SK" dirty="0" err="1" smtClean="0"/>
              <a:t>presentation</a:t>
            </a:r>
            <a:endParaRPr lang="en-US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  <a:r>
              <a:rPr lang="en-US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november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</a:t>
            </a:r>
            <a:endParaRPr lang="sk-SK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Diagram </a:t>
            </a:r>
            <a:br>
              <a:rPr lang="en-US" dirty="0" smtClean="0"/>
            </a:br>
            <a:r>
              <a:rPr lang="en-US" dirty="0" smtClean="0"/>
              <a:t>of a Double Quantum Dot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brings some general ideas.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Spin-less particle in double well</a:t>
            </a:r>
            <a:endParaRPr lang="sk-SK" dirty="0"/>
          </a:p>
        </p:txBody>
      </p:sp>
      <p:pic>
        <p:nvPicPr>
          <p:cNvPr id="23560" name="Picture 8" descr="http://latex.codecogs.com/gif.latex?\huge%20\dpi%7b200%7d%20\widehat%7bH%7d=\left(%20\begin%7barray%7d%7bcc%7d%20E_\textrm%7bL%7d%20&amp;%200%20\\%200%20&amp;%20E_\textrm%7bR%7d%20\end%7barray%7d%20\righ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2975470" cy="1066800"/>
          </a:xfrm>
          <a:prstGeom prst="rect">
            <a:avLst/>
          </a:prstGeom>
          <a:noFill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94087"/>
            <a:ext cx="45878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Skupina 19"/>
          <p:cNvGrpSpPr/>
          <p:nvPr/>
        </p:nvGrpSpPr>
        <p:grpSpPr>
          <a:xfrm>
            <a:off x="152400" y="1371600"/>
            <a:ext cx="3713889" cy="3486151"/>
            <a:chOff x="381000" y="1905000"/>
            <a:chExt cx="4038600" cy="379095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905000"/>
              <a:ext cx="4038600" cy="3367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 descr="http://latex.codecogs.com/gif.latex?\huge%20\dpi%7b200%7d%20|\textrm%7bL%7d\rang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5000" y="5029200"/>
              <a:ext cx="666750" cy="666751"/>
            </a:xfrm>
            <a:prstGeom prst="rect">
              <a:avLst/>
            </a:prstGeom>
            <a:noFill/>
          </p:spPr>
        </p:pic>
        <p:pic>
          <p:nvPicPr>
            <p:cNvPr id="23" name="Picture 6" descr="http://latex.codecogs.com/gif.latex?\huge%20\dpi%7b200%7d%20|\textrm%7bR%7d\rang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9000" y="5029200"/>
              <a:ext cx="742950" cy="666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45878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Spin-less particle in double well</a:t>
            </a:r>
            <a:endParaRPr lang="sk-SK" dirty="0"/>
          </a:p>
        </p:txBody>
      </p:sp>
      <p:pic>
        <p:nvPicPr>
          <p:cNvPr id="10" name="Picture 2" descr="http://latex.codecogs.com/gif.latex?\huge%20\dpi%7b200%7d%20\widehat%7bH%7d=\left(%20\begin%7barray%7d%7bcc%7d%20E_\textrm%7bL%7d%20&amp;%20t%20\\%20t%20&amp;%20E_\textrm%7bR%7d%20\end%7barray%7d%20\right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599" y="1752600"/>
            <a:ext cx="2971801" cy="1065484"/>
          </a:xfrm>
          <a:prstGeom prst="rect">
            <a:avLst/>
          </a:prstGeom>
          <a:noFill/>
        </p:spPr>
      </p:pic>
      <p:grpSp>
        <p:nvGrpSpPr>
          <p:cNvPr id="11" name="Skupina 10"/>
          <p:cNvGrpSpPr/>
          <p:nvPr/>
        </p:nvGrpSpPr>
        <p:grpSpPr>
          <a:xfrm>
            <a:off x="152400" y="1371600"/>
            <a:ext cx="3713889" cy="3486151"/>
            <a:chOff x="381000" y="1905000"/>
            <a:chExt cx="4038600" cy="379095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905000"/>
              <a:ext cx="4038600" cy="3367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 descr="http://latex.codecogs.com/gif.latex?\huge%20\dpi%7b200%7d%20|\textrm%7bL%7d\rangl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5000" y="5029200"/>
              <a:ext cx="666750" cy="666751"/>
            </a:xfrm>
            <a:prstGeom prst="rect">
              <a:avLst/>
            </a:prstGeom>
            <a:noFill/>
          </p:spPr>
        </p:pic>
        <p:pic>
          <p:nvPicPr>
            <p:cNvPr id="14" name="Picture 6" descr="http://latex.codecogs.com/gif.latex?\huge%20\dpi%7b200%7d%20|\textrm%7bR%7d\rang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9000" y="5029200"/>
              <a:ext cx="742950" cy="666751"/>
            </a:xfrm>
            <a:prstGeom prst="rect">
              <a:avLst/>
            </a:prstGeom>
            <a:noFill/>
          </p:spPr>
        </p:pic>
      </p:grpSp>
      <p:pic>
        <p:nvPicPr>
          <p:cNvPr id="17" name="Picture 11" descr="http://latex.codecogs.com/gif.latex?\huge%20\dpi%7b200%7d%20|\psi\rangle=\frac%7b1%7d%7b\sqrt%7b2%7d%7d\left(|\textrm%7bL%7d\rangle%20\pm%20|\textrm%7bR%7d\rangle\right%20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006758"/>
            <a:ext cx="4648200" cy="1241642"/>
          </a:xfrm>
          <a:prstGeom prst="rect">
            <a:avLst/>
          </a:prstGeom>
          <a:noFill/>
        </p:spPr>
      </p:pic>
      <p:sp>
        <p:nvSpPr>
          <p:cNvPr id="18" name="Voľná forma 17"/>
          <p:cNvSpPr/>
          <p:nvPr/>
        </p:nvSpPr>
        <p:spPr>
          <a:xfrm>
            <a:off x="3581400" y="4417423"/>
            <a:ext cx="2976154" cy="840377"/>
          </a:xfrm>
          <a:custGeom>
            <a:avLst/>
            <a:gdLst>
              <a:gd name="connsiteX0" fmla="*/ 0 w 2808514"/>
              <a:gd name="connsiteY0" fmla="*/ 1251857 h 1251857"/>
              <a:gd name="connsiteX1" fmla="*/ 1084217 w 2808514"/>
              <a:gd name="connsiteY1" fmla="*/ 206828 h 1251857"/>
              <a:gd name="connsiteX2" fmla="*/ 2808514 w 2808514"/>
              <a:gd name="connsiteY2" fmla="*/ 10886 h 12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514" h="1251857">
                <a:moveTo>
                  <a:pt x="0" y="1251857"/>
                </a:moveTo>
                <a:cubicBezTo>
                  <a:pt x="308065" y="832757"/>
                  <a:pt x="616131" y="413657"/>
                  <a:pt x="1084217" y="206828"/>
                </a:cubicBezTo>
                <a:cubicBezTo>
                  <a:pt x="1552303" y="0"/>
                  <a:pt x="2180408" y="5443"/>
                  <a:pt x="2808514" y="10886"/>
                </a:cubicBezTo>
              </a:path>
            </a:pathLst>
          </a:cu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Voľná forma 18"/>
          <p:cNvSpPr/>
          <p:nvPr/>
        </p:nvSpPr>
        <p:spPr>
          <a:xfrm>
            <a:off x="3581400" y="5257801"/>
            <a:ext cx="3263537" cy="990600"/>
          </a:xfrm>
          <a:custGeom>
            <a:avLst/>
            <a:gdLst>
              <a:gd name="connsiteX0" fmla="*/ 0 w 3069771"/>
              <a:gd name="connsiteY0" fmla="*/ 1031966 h 1523999"/>
              <a:gd name="connsiteX1" fmla="*/ 496388 w 3069771"/>
              <a:gd name="connsiteY1" fmla="*/ 1502228 h 1523999"/>
              <a:gd name="connsiteX2" fmla="*/ 2508068 w 3069771"/>
              <a:gd name="connsiteY2" fmla="*/ 1162594 h 1523999"/>
              <a:gd name="connsiteX3" fmla="*/ 3069771 w 3069771"/>
              <a:gd name="connsiteY3" fmla="*/ 0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771" h="1523999">
                <a:moveTo>
                  <a:pt x="0" y="1031966"/>
                </a:moveTo>
                <a:cubicBezTo>
                  <a:pt x="39188" y="1256211"/>
                  <a:pt x="78377" y="1480457"/>
                  <a:pt x="496388" y="1502228"/>
                </a:cubicBezTo>
                <a:cubicBezTo>
                  <a:pt x="914399" y="1523999"/>
                  <a:pt x="2079171" y="1412965"/>
                  <a:pt x="2508068" y="1162594"/>
                </a:cubicBezTo>
                <a:cubicBezTo>
                  <a:pt x="2936965" y="912223"/>
                  <a:pt x="3003368" y="456111"/>
                  <a:pt x="3069771" y="0"/>
                </a:cubicBezTo>
              </a:path>
            </a:pathLst>
          </a:cu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Picture 8" descr="http://latex.codecogs.com/gif.latex?\huge%20\dpi%7b200%7d%20\widehat%7bH%7d=\left(%20\begin%7barray%7d%7bcc%7d%20E_\textrm%7bL%7d%20&amp;%200%20\\%200%20&amp;%20E_\textrm%7bR%7d%20\end%7barray%7d%20\right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1752600"/>
            <a:ext cx="297547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9544" y="990600"/>
            <a:ext cx="56744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505200" cy="293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57200" y="7239000"/>
            <a:ext cx="8229600" cy="2209800"/>
          </a:xfrm>
        </p:spPr>
        <p:txBody>
          <a:bodyPr/>
          <a:lstStyle/>
          <a:p>
            <a:r>
              <a:rPr lang="en-US" dirty="0" smtClean="0"/>
              <a:t>Singlet states are strongly coupled </a:t>
            </a:r>
            <a:r>
              <a:rPr lang="en-US" dirty="0" smtClean="0">
                <a:sym typeface="Wingdings" pitchFamily="2" charset="2"/>
              </a:rPr>
              <a:t> gap.</a:t>
            </a:r>
            <a:endParaRPr lang="en-US" dirty="0" smtClean="0"/>
          </a:p>
          <a:p>
            <a:r>
              <a:rPr lang="en-US" dirty="0" smtClean="0"/>
              <a:t>Triplet (0,2) states are cut-off due to large exchange integral.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diagram </a:t>
            </a:r>
            <a:br>
              <a:rPr lang="en-US" dirty="0" smtClean="0"/>
            </a:br>
            <a:r>
              <a:rPr lang="en-US" dirty="0" smtClean="0"/>
              <a:t>of a double quantum dot (1)</a:t>
            </a:r>
            <a:endParaRPr lang="sk-SK" dirty="0"/>
          </a:p>
        </p:txBody>
      </p:sp>
      <p:sp>
        <p:nvSpPr>
          <p:cNvPr id="7" name="Obojsmerná vodorovná šípka 6"/>
          <p:cNvSpPr/>
          <p:nvPr/>
        </p:nvSpPr>
        <p:spPr>
          <a:xfrm rot="2672609">
            <a:off x="884704" y="2631294"/>
            <a:ext cx="1295400" cy="228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11667"/>
            <a:ext cx="5638800" cy="3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505200" cy="293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981200"/>
          </a:xfrm>
        </p:spPr>
        <p:txBody>
          <a:bodyPr/>
          <a:lstStyle/>
          <a:p>
            <a:r>
              <a:rPr lang="en-US" dirty="0" smtClean="0"/>
              <a:t>Weak coupling between (0,2)S and (1,1)T</a:t>
            </a:r>
            <a:r>
              <a:rPr lang="en-US" baseline="-25000" dirty="0" smtClean="0"/>
              <a:t>+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diagram </a:t>
            </a:r>
            <a:br>
              <a:rPr lang="en-US" dirty="0" smtClean="0"/>
            </a:br>
            <a:r>
              <a:rPr lang="en-US" dirty="0" smtClean="0"/>
              <a:t>of a double quantum dot (2)</a:t>
            </a:r>
            <a:endParaRPr lang="sk-SK" dirty="0"/>
          </a:p>
        </p:txBody>
      </p:sp>
      <p:sp>
        <p:nvSpPr>
          <p:cNvPr id="7" name="Obojsmerná vodorovná šípka 6"/>
          <p:cNvSpPr/>
          <p:nvPr/>
        </p:nvSpPr>
        <p:spPr>
          <a:xfrm rot="2672609">
            <a:off x="884704" y="2631294"/>
            <a:ext cx="1295400" cy="228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11668"/>
            <a:ext cx="5638800" cy="33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505200" cy="293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In this region, the state effectively described in </a:t>
            </a:r>
          </a:p>
          <a:p>
            <a:pPr>
              <a:buNone/>
            </a:pPr>
            <a:r>
              <a:rPr lang="en-US" dirty="0" smtClean="0"/>
              <a:t>	S </a:t>
            </a:r>
            <a:r>
              <a:rPr lang="en-US" dirty="0" smtClean="0">
                <a:sym typeface="Wingdings" pitchFamily="2" charset="2"/>
              </a:rPr>
              <a:t>– T</a:t>
            </a:r>
            <a:r>
              <a:rPr lang="en-US" baseline="-25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 subspace, </a:t>
            </a:r>
          </a:p>
          <a:p>
            <a:r>
              <a:rPr lang="en-US" dirty="0" smtClean="0">
                <a:sym typeface="Wingdings" pitchFamily="2" charset="2"/>
              </a:rPr>
              <a:t>Effective </a:t>
            </a:r>
            <a:r>
              <a:rPr lang="en-US" dirty="0" err="1" smtClean="0">
                <a:sym typeface="Wingdings" pitchFamily="2" charset="2"/>
              </a:rPr>
              <a:t>hamiltonian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diagram </a:t>
            </a:r>
            <a:br>
              <a:rPr lang="en-US" dirty="0" smtClean="0"/>
            </a:br>
            <a:r>
              <a:rPr lang="en-US" dirty="0" smtClean="0"/>
              <a:t>of a double quantum dot (3)</a:t>
            </a:r>
            <a:endParaRPr lang="sk-SK" dirty="0"/>
          </a:p>
        </p:txBody>
      </p:sp>
      <p:sp>
        <p:nvSpPr>
          <p:cNvPr id="7" name="Obojsmerná vodorovná šípka 6"/>
          <p:cNvSpPr/>
          <p:nvPr/>
        </p:nvSpPr>
        <p:spPr>
          <a:xfrm rot="2672609">
            <a:off x="884704" y="2631294"/>
            <a:ext cx="1295400" cy="2286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19806025">
            <a:off x="4094104" y="3474659"/>
            <a:ext cx="1673779" cy="234736"/>
          </a:xfrm>
          <a:prstGeom prst="rect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2" name="Picture 6" descr="http://latex.codecogs.com/gif.latex?\huge%20\dpi%7b200%7d%20\widehat%7bH%7d=\left(%20\begin%7barray%7d%7bcc%7d%20J(\varepsilon)%20&amp;%20\Delta%20B_\textrm%7bnucl.%7d%20\\%20\Delta%20B_\textrm%7bnucl.%7d%20&amp;%200%20\end%7barray%7d%20\right%2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105400"/>
            <a:ext cx="4798302" cy="1107814"/>
          </a:xfrm>
          <a:prstGeom prst="rect">
            <a:avLst/>
          </a:prstGeom>
          <a:noFill/>
        </p:spPr>
      </p:pic>
      <p:cxnSp>
        <p:nvCxnSpPr>
          <p:cNvPr id="12" name="Rovná spojovacia šípka 11"/>
          <p:cNvCxnSpPr/>
          <p:nvPr/>
        </p:nvCxnSpPr>
        <p:spPr>
          <a:xfrm rot="10800000" flipV="1">
            <a:off x="2362200" y="38862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bldLvl="2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11668"/>
            <a:ext cx="5638800" cy="33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Far left = deep in (1,1) region,                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 </a:t>
            </a:r>
            <a:r>
              <a:rPr lang="en-US" dirty="0" err="1" smtClean="0">
                <a:sym typeface="Wingdings" pitchFamily="2" charset="2"/>
              </a:rPr>
              <a:t>Eigenstates</a:t>
            </a:r>
            <a:r>
              <a:rPr lang="en-US" dirty="0" smtClean="0">
                <a:sym typeface="Wingdings" pitchFamily="2" charset="2"/>
              </a:rPr>
              <a:t> of subspace are         and        !</a:t>
            </a:r>
            <a:endParaRPr lang="sk-SK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diagram of a double quantum dot (3)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 rot="19806025">
            <a:off x="4094104" y="3474659"/>
            <a:ext cx="1673779" cy="234736"/>
          </a:xfrm>
          <a:prstGeom prst="rect">
            <a:avLst/>
          </a:prstGeom>
          <a:noFill/>
          <a:ln w="412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22" name="Picture 2" descr="http://latex.codecogs.com/gif.latex?\huge%20\dpi%7b200%7d%20\bg_white%20J(\varepsilon)\approx%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1" y="4795817"/>
            <a:ext cx="1600199" cy="461983"/>
          </a:xfrm>
          <a:prstGeom prst="rect">
            <a:avLst/>
          </a:prstGeom>
          <a:noFill/>
        </p:spPr>
      </p:pic>
      <p:pic>
        <p:nvPicPr>
          <p:cNvPr id="30724" name="Picture 4" descr="http://latex.codecogs.com/gif.latex?\huge%20\dpi%7b200%7d%20\bg_white%20|\!\!%20\uparrow\downarrow\ran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262583"/>
            <a:ext cx="620485" cy="457200"/>
          </a:xfrm>
          <a:prstGeom prst="rect">
            <a:avLst/>
          </a:prstGeom>
          <a:noFill/>
        </p:spPr>
      </p:pic>
      <p:pic>
        <p:nvPicPr>
          <p:cNvPr id="30728" name="Picture 8" descr="http://latex.codecogs.com/gif.latex?\huge%20\dpi%7b200%7d%20\bg_white%20|\!\!%20\downarrow%20\uparrow\rang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262584"/>
            <a:ext cx="609600" cy="44918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846849"/>
            <a:ext cx="3667247" cy="22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logical </a:t>
            </a:r>
            <a:r>
              <a:rPr lang="en-US" dirty="0" err="1" smtClean="0"/>
              <a:t>qubit</a:t>
            </a:r>
            <a:endParaRPr lang="sk-SK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4267200" cy="380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http://latex.codecogs.com/gif.latex?\huge%20\dpi%7b200%7d%20\widehat%7bH%7d=\left(%20\begin%7barray%7d%7bcc%7d%20J(\varepsilon)%20&amp;%20\Delta%20B_\textrm%7bnucl.%7d%20\\%20\Delta%20B_\textrm%7bnucl.%7d%20&amp;%200%20\end%7barray%7d%20\right%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257800"/>
            <a:ext cx="4798302" cy="11078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219200"/>
            <a:ext cx="5029200" cy="29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Qubit</a:t>
            </a:r>
            <a:r>
              <a:rPr lang="en-US" dirty="0" smtClean="0"/>
              <a:t> manipulation</a:t>
            </a:r>
            <a:endParaRPr lang="sk-SK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8945"/>
            <a:ext cx="3927491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 descr="http://latex.codecogs.com/gif.latex?\huge%20\dpi%7b200%7d%20\bg_white%20\widehat%7bH%7d\approx%20\left(%20\begin%7barray%7d%7bcc%7d%20J(\varepsilon)/2%20&amp;%200%20\\%200%20&amp;%20-J(\varepsilon)/2%20\end%7barray%7d%20\right)%20\propto%20\sigma_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2525" y="4724400"/>
            <a:ext cx="7153275" cy="1326754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58" y="1218945"/>
            <a:ext cx="3931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latex.codecogs.com/gif.latex?\LARGE%20\dpi%7b200%7d%20\bg_white%20\widehat%7bH%7d\approx%20\left(%20\begin%7barray%7d%7bcc%7d%200%20&amp;%20\Delta%20B_\textrm%7bnucl.%7d%20\\%20\Delta%20B_\textrm%7bnucl.%7d%20&amp;%200%20\end%7barray%7d%20\right)%20\propto%20\sigma_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724400"/>
            <a:ext cx="6991350" cy="1323975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19454"/>
            <a:ext cx="5029200" cy="29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Qubit</a:t>
            </a:r>
            <a:r>
              <a:rPr lang="en-US" dirty="0" smtClean="0"/>
              <a:t> manipulation</a:t>
            </a:r>
            <a:endParaRPr lang="sk-SK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3927491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219200"/>
            <a:ext cx="39310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Reminder</a:t>
            </a:r>
            <a:endParaRPr lang="sk-SK" sz="3200" dirty="0" smtClean="0"/>
          </a:p>
          <a:p>
            <a:pPr lvl="1"/>
            <a:r>
              <a:rPr lang="sk-SK" sz="2800" dirty="0" err="1" smtClean="0"/>
              <a:t>What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a </a:t>
            </a:r>
            <a:r>
              <a:rPr lang="en-US" sz="2800" dirty="0" smtClean="0"/>
              <a:t>(double) </a:t>
            </a:r>
            <a:r>
              <a:rPr lang="sk-SK" sz="2800" dirty="0" err="1" smtClean="0"/>
              <a:t>quantum</a:t>
            </a:r>
            <a:r>
              <a:rPr lang="sk-SK" sz="2800" dirty="0" smtClean="0"/>
              <a:t> </a:t>
            </a:r>
            <a:r>
              <a:rPr lang="en-US" sz="2800" dirty="0" smtClean="0"/>
              <a:t>dot?</a:t>
            </a:r>
          </a:p>
          <a:p>
            <a:pPr lvl="1"/>
            <a:r>
              <a:rPr lang="en-US" sz="2800" dirty="0" smtClean="0"/>
              <a:t>What was discussed on the lecture?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The talk itself</a:t>
            </a:r>
          </a:p>
          <a:p>
            <a:pPr lvl="1"/>
            <a:r>
              <a:rPr lang="en-US" sz="2800" dirty="0" smtClean="0"/>
              <a:t>Energy diagram of DQD.</a:t>
            </a:r>
          </a:p>
          <a:p>
            <a:pPr lvl="1"/>
            <a:r>
              <a:rPr lang="en-US" sz="2800" dirty="0" err="1" smtClean="0"/>
              <a:t>Dephasing</a:t>
            </a:r>
            <a:r>
              <a:rPr lang="en-US" sz="2800" dirty="0" smtClean="0"/>
              <a:t> of a </a:t>
            </a:r>
            <a:r>
              <a:rPr lang="en-US" sz="2800" dirty="0" err="1" smtClean="0"/>
              <a:t>qubit</a:t>
            </a:r>
            <a:endParaRPr lang="en-US" sz="2800" dirty="0" smtClean="0"/>
          </a:p>
          <a:p>
            <a:pPr lvl="1"/>
            <a:r>
              <a:rPr lang="en-US" sz="2800" dirty="0" smtClean="0"/>
              <a:t>SWAP operation</a:t>
            </a:r>
          </a:p>
          <a:p>
            <a:pPr lvl="1"/>
            <a:r>
              <a:rPr lang="en-US" sz="2800" dirty="0" smtClean="0"/>
              <a:t>Spin Echo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Outline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Dephasing</a:t>
            </a:r>
            <a:r>
              <a:rPr lang="en-US" dirty="0" smtClean="0"/>
              <a:t> Time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 #1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>
            <a:off x="0" y="22860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5638800" cy="33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BlokTextu 13"/>
          <p:cNvSpPr txBox="1"/>
          <p:nvPr/>
        </p:nvSpPr>
        <p:spPr>
          <a:xfrm>
            <a:off x="5562600" y="4724400"/>
            <a:ext cx="2438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Fast and wait</a:t>
            </a: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/>
              <a:t>dephasing</a:t>
            </a:r>
            <a:r>
              <a:rPr lang="en-US" dirty="0" smtClean="0"/>
              <a:t> time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rot="16200000" flipV="1">
            <a:off x="6057900" y="3750832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6400800" y="4093732"/>
            <a:ext cx="762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fast</a:t>
            </a:r>
            <a:endParaRPr lang="sk-SK" sz="2400" dirty="0"/>
          </a:p>
        </p:txBody>
      </p:sp>
      <p:cxnSp>
        <p:nvCxnSpPr>
          <p:cNvPr id="8" name="Rovná spojovacia šípka 7"/>
          <p:cNvCxnSpPr/>
          <p:nvPr/>
        </p:nvCxnSpPr>
        <p:spPr>
          <a:xfrm rot="16200000" flipV="1">
            <a:off x="4958090" y="4088642"/>
            <a:ext cx="67562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Voľná forma 10"/>
          <p:cNvSpPr/>
          <p:nvPr/>
        </p:nvSpPr>
        <p:spPr>
          <a:xfrm>
            <a:off x="4572000" y="3429000"/>
            <a:ext cx="3540034" cy="692331"/>
          </a:xfrm>
          <a:custGeom>
            <a:avLst/>
            <a:gdLst>
              <a:gd name="connsiteX0" fmla="*/ 0 w 3540034"/>
              <a:gd name="connsiteY0" fmla="*/ 692331 h 692331"/>
              <a:gd name="connsiteX1" fmla="*/ 1776548 w 3540034"/>
              <a:gd name="connsiteY1" fmla="*/ 0 h 692331"/>
              <a:gd name="connsiteX2" fmla="*/ 3540034 w 3540034"/>
              <a:gd name="connsiteY2" fmla="*/ 692331 h 6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0034" h="692331">
                <a:moveTo>
                  <a:pt x="0" y="692331"/>
                </a:moveTo>
                <a:cubicBezTo>
                  <a:pt x="593271" y="346165"/>
                  <a:pt x="1186542" y="0"/>
                  <a:pt x="1776548" y="0"/>
                </a:cubicBezTo>
                <a:cubicBezTo>
                  <a:pt x="2366554" y="0"/>
                  <a:pt x="2953294" y="346165"/>
                  <a:pt x="3540034" y="692331"/>
                </a:cubicBezTo>
              </a:path>
            </a:pathLst>
          </a:custGeom>
          <a:ln w="50800">
            <a:head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857750"/>
            <a:ext cx="4133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Voľná forma 14"/>
          <p:cNvSpPr/>
          <p:nvPr/>
        </p:nvSpPr>
        <p:spPr>
          <a:xfrm>
            <a:off x="4572000" y="3429000"/>
            <a:ext cx="3540034" cy="692331"/>
          </a:xfrm>
          <a:custGeom>
            <a:avLst/>
            <a:gdLst>
              <a:gd name="connsiteX0" fmla="*/ 0 w 3540034"/>
              <a:gd name="connsiteY0" fmla="*/ 692331 h 692331"/>
              <a:gd name="connsiteX1" fmla="*/ 1776548 w 3540034"/>
              <a:gd name="connsiteY1" fmla="*/ 0 h 692331"/>
              <a:gd name="connsiteX2" fmla="*/ 3540034 w 3540034"/>
              <a:gd name="connsiteY2" fmla="*/ 692331 h 6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0034" h="692331">
                <a:moveTo>
                  <a:pt x="0" y="692331"/>
                </a:moveTo>
                <a:cubicBezTo>
                  <a:pt x="593271" y="346165"/>
                  <a:pt x="1186542" y="0"/>
                  <a:pt x="1776548" y="0"/>
                </a:cubicBezTo>
                <a:cubicBezTo>
                  <a:pt x="2366554" y="0"/>
                  <a:pt x="2953294" y="346165"/>
                  <a:pt x="3540034" y="692331"/>
                </a:cubicBezTo>
              </a:path>
            </a:pathLst>
          </a:custGeom>
          <a:ln w="50800">
            <a:headEnd type="none" w="lg" len="lg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ovacia šípka 16"/>
          <p:cNvCxnSpPr/>
          <p:nvPr/>
        </p:nvCxnSpPr>
        <p:spPr>
          <a:xfrm flipV="1">
            <a:off x="4495800" y="2057400"/>
            <a:ext cx="3733800" cy="213360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5791200" y="1828800"/>
            <a:ext cx="1143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or... ?</a:t>
            </a:r>
            <a:endParaRPr lang="sk-SK" sz="2400" dirty="0"/>
          </a:p>
        </p:txBody>
      </p:sp>
      <p:cxnSp>
        <p:nvCxnSpPr>
          <p:cNvPr id="19" name="Rovná spojovacia šípka 18"/>
          <p:cNvCxnSpPr/>
          <p:nvPr/>
        </p:nvCxnSpPr>
        <p:spPr>
          <a:xfrm rot="16200000" flipH="1">
            <a:off x="6858000" y="2362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304049"/>
            <a:ext cx="3667247" cy="22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BlokTextu 23"/>
          <p:cNvSpPr txBox="1"/>
          <p:nvPr/>
        </p:nvSpPr>
        <p:spPr>
          <a:xfrm>
            <a:off x="5562600" y="4724400"/>
            <a:ext cx="2438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Fast backwards</a:t>
            </a:r>
            <a:endParaRPr lang="sk-SK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38288"/>
            <a:ext cx="6804448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Dephasing</a:t>
            </a:r>
            <a:r>
              <a:rPr lang="en-US" dirty="0" smtClean="0"/>
              <a:t> time – Results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Echo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 #2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Echo: State manipulation</a:t>
            </a:r>
            <a:endParaRPr lang="sk-SK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791" y="1600200"/>
            <a:ext cx="9552591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 Echo: Theory vs. Experiment</a:t>
            </a:r>
            <a:endParaRPr lang="sk-SK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295400"/>
            <a:ext cx="61245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Operation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 #3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572000"/>
            <a:ext cx="11338561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SWAP operation                         </a:t>
            </a:r>
            <a:endParaRPr lang="sk-SK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3505200" y="788783"/>
            <a:ext cx="5638800" cy="3707017"/>
            <a:chOff x="3505200" y="1011668"/>
            <a:chExt cx="5638800" cy="370701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1011668"/>
              <a:ext cx="5638800" cy="33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Rovná spojovacia šípka 7"/>
            <p:cNvCxnSpPr/>
            <p:nvPr/>
          </p:nvCxnSpPr>
          <p:spPr>
            <a:xfrm rot="16200000" flipV="1">
              <a:off x="6057900" y="3314700"/>
              <a:ext cx="381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BlokTextu 8"/>
            <p:cNvSpPr txBox="1"/>
            <p:nvPr/>
          </p:nvSpPr>
          <p:spPr>
            <a:xfrm>
              <a:off x="6400800" y="3657600"/>
              <a:ext cx="7620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fast</a:t>
              </a:r>
              <a:endParaRPr lang="sk-SK" sz="2400" dirty="0"/>
            </a:p>
          </p:txBody>
        </p:sp>
        <p:cxnSp>
          <p:nvCxnSpPr>
            <p:cNvPr id="10" name="Rovná spojovacia šípka 9"/>
            <p:cNvCxnSpPr/>
            <p:nvPr/>
          </p:nvCxnSpPr>
          <p:spPr>
            <a:xfrm rot="16200000" flipV="1">
              <a:off x="4958090" y="3652510"/>
              <a:ext cx="67562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BlokTextu 11"/>
            <p:cNvSpPr txBox="1"/>
            <p:nvPr/>
          </p:nvSpPr>
          <p:spPr>
            <a:xfrm>
              <a:off x="5562600" y="4257020"/>
              <a:ext cx="21336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adiabatically</a:t>
              </a:r>
              <a:endParaRPr lang="sk-SK" sz="2400" dirty="0"/>
            </a:p>
          </p:txBody>
        </p:sp>
      </p:grpSp>
      <p:sp>
        <p:nvSpPr>
          <p:cNvPr id="24" name="Voľná forma 23"/>
          <p:cNvSpPr/>
          <p:nvPr/>
        </p:nvSpPr>
        <p:spPr>
          <a:xfrm>
            <a:off x="4572000" y="2798224"/>
            <a:ext cx="3540034" cy="692331"/>
          </a:xfrm>
          <a:custGeom>
            <a:avLst/>
            <a:gdLst>
              <a:gd name="connsiteX0" fmla="*/ 0 w 3540034"/>
              <a:gd name="connsiteY0" fmla="*/ 692331 h 692331"/>
              <a:gd name="connsiteX1" fmla="*/ 1776548 w 3540034"/>
              <a:gd name="connsiteY1" fmla="*/ 0 h 692331"/>
              <a:gd name="connsiteX2" fmla="*/ 3540034 w 3540034"/>
              <a:gd name="connsiteY2" fmla="*/ 692331 h 6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0034" h="692331">
                <a:moveTo>
                  <a:pt x="0" y="692331"/>
                </a:moveTo>
                <a:cubicBezTo>
                  <a:pt x="593271" y="346165"/>
                  <a:pt x="1186542" y="0"/>
                  <a:pt x="1776548" y="0"/>
                </a:cubicBezTo>
                <a:cubicBezTo>
                  <a:pt x="2366554" y="0"/>
                  <a:pt x="2953294" y="346165"/>
                  <a:pt x="3540034" y="692331"/>
                </a:cubicBezTo>
              </a:path>
            </a:pathLst>
          </a:custGeom>
          <a:ln w="50800">
            <a:head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dĺžnik 25"/>
          <p:cNvSpPr/>
          <p:nvPr/>
        </p:nvSpPr>
        <p:spPr>
          <a:xfrm>
            <a:off x="2438400" y="4800600"/>
            <a:ext cx="9220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46849"/>
            <a:ext cx="3667247" cy="22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572000"/>
            <a:ext cx="11338561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SWAP operation                      </a:t>
            </a:r>
            <a:endParaRPr lang="sk-SK" dirty="0"/>
          </a:p>
        </p:txBody>
      </p:sp>
      <p:grpSp>
        <p:nvGrpSpPr>
          <p:cNvPr id="3" name="Skupina 16"/>
          <p:cNvGrpSpPr/>
          <p:nvPr/>
        </p:nvGrpSpPr>
        <p:grpSpPr>
          <a:xfrm>
            <a:off x="3505200" y="793248"/>
            <a:ext cx="5638800" cy="3771550"/>
            <a:chOff x="3505200" y="1011668"/>
            <a:chExt cx="5638800" cy="3771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1011668"/>
              <a:ext cx="5638800" cy="33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Rovná spojovacia šípka 9"/>
            <p:cNvCxnSpPr/>
            <p:nvPr/>
          </p:nvCxnSpPr>
          <p:spPr>
            <a:xfrm rot="16200000" flipV="1">
              <a:off x="5219700" y="353312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BlokTextu 11"/>
            <p:cNvSpPr txBox="1"/>
            <p:nvPr/>
          </p:nvSpPr>
          <p:spPr>
            <a:xfrm>
              <a:off x="5638800" y="3952221"/>
              <a:ext cx="19050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Fast and wait</a:t>
              </a:r>
              <a:endParaRPr lang="sk-SK" sz="2400" dirty="0"/>
            </a:p>
          </p:txBody>
        </p:sp>
      </p:grpSp>
      <p:sp>
        <p:nvSpPr>
          <p:cNvPr id="14" name="Voľná forma 13"/>
          <p:cNvSpPr/>
          <p:nvPr/>
        </p:nvSpPr>
        <p:spPr>
          <a:xfrm>
            <a:off x="4323806" y="2943498"/>
            <a:ext cx="1323703" cy="687976"/>
          </a:xfrm>
          <a:custGeom>
            <a:avLst/>
            <a:gdLst>
              <a:gd name="connsiteX0" fmla="*/ 0 w 1323703"/>
              <a:gd name="connsiteY0" fmla="*/ 687976 h 687976"/>
              <a:gd name="connsiteX1" fmla="*/ 1110343 w 1323703"/>
              <a:gd name="connsiteY1" fmla="*/ 100148 h 687976"/>
              <a:gd name="connsiteX2" fmla="*/ 1280160 w 1323703"/>
              <a:gd name="connsiteY2" fmla="*/ 87085 h 68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703" h="687976">
                <a:moveTo>
                  <a:pt x="0" y="687976"/>
                </a:moveTo>
                <a:cubicBezTo>
                  <a:pt x="448491" y="444136"/>
                  <a:pt x="896983" y="200296"/>
                  <a:pt x="1110343" y="100148"/>
                </a:cubicBezTo>
                <a:cubicBezTo>
                  <a:pt x="1323703" y="0"/>
                  <a:pt x="1301931" y="43542"/>
                  <a:pt x="1280160" y="87085"/>
                </a:cubicBezTo>
              </a:path>
            </a:pathLst>
          </a:custGeom>
          <a:ln w="50800"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4533900" y="4800600"/>
            <a:ext cx="9220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46849"/>
            <a:ext cx="3667247" cy="22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60833 -2.222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>
            <a:off x="0" y="22860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3" name="Skupina 16"/>
          <p:cNvGrpSpPr/>
          <p:nvPr/>
        </p:nvGrpSpPr>
        <p:grpSpPr>
          <a:xfrm>
            <a:off x="3505200" y="793248"/>
            <a:ext cx="5638800" cy="3935617"/>
            <a:chOff x="3505200" y="1011668"/>
            <a:chExt cx="5638800" cy="393561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5200" y="1011668"/>
              <a:ext cx="5638800" cy="33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Rovná spojovacia šípka 9"/>
            <p:cNvCxnSpPr/>
            <p:nvPr/>
          </p:nvCxnSpPr>
          <p:spPr>
            <a:xfrm rot="5400000" flipH="1" flipV="1">
              <a:off x="4800600" y="395222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BlokTextu 11"/>
            <p:cNvSpPr txBox="1"/>
            <p:nvPr/>
          </p:nvSpPr>
          <p:spPr>
            <a:xfrm>
              <a:off x="4953000" y="4485620"/>
              <a:ext cx="21336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adiabatically</a:t>
              </a:r>
              <a:endParaRPr lang="sk-SK" sz="2400" dirty="0"/>
            </a:p>
          </p:txBody>
        </p:sp>
      </p:grp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876800"/>
            <a:ext cx="9144001" cy="18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Rovná spojovacia šípka 16"/>
          <p:cNvCxnSpPr/>
          <p:nvPr/>
        </p:nvCxnSpPr>
        <p:spPr>
          <a:xfrm rot="16200000" flipV="1">
            <a:off x="6057900" y="309628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6400800" y="3439180"/>
            <a:ext cx="762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fast</a:t>
            </a:r>
            <a:endParaRPr lang="sk-SK" sz="2400" dirty="0"/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SWAP operation                      </a:t>
            </a:r>
            <a:endParaRPr lang="sk-SK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46849"/>
            <a:ext cx="3667247" cy="22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Rovná spojovacia šípka 21"/>
          <p:cNvCxnSpPr/>
          <p:nvPr/>
        </p:nvCxnSpPr>
        <p:spPr>
          <a:xfrm flipV="1">
            <a:off x="4572000" y="1371600"/>
            <a:ext cx="3733800" cy="213360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discussed on the lecture?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 rather long reminder)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22860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SWAP: Theory vs. Experiment</a:t>
            </a:r>
            <a:endParaRPr lang="sk-SK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4114800"/>
            <a:ext cx="48102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14425"/>
            <a:ext cx="524472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8165" y="4191000"/>
            <a:ext cx="4515835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Rovná spojovacia šípka 7"/>
          <p:cNvCxnSpPr/>
          <p:nvPr/>
        </p:nvCxnSpPr>
        <p:spPr>
          <a:xfrm rot="5400000">
            <a:off x="1866900" y="30099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Voľná forma 12"/>
          <p:cNvSpPr/>
          <p:nvPr/>
        </p:nvSpPr>
        <p:spPr>
          <a:xfrm>
            <a:off x="3494314" y="1972491"/>
            <a:ext cx="1306285" cy="2599509"/>
          </a:xfrm>
          <a:custGeom>
            <a:avLst/>
            <a:gdLst>
              <a:gd name="connsiteX0" fmla="*/ 84908 w 1182188"/>
              <a:gd name="connsiteY0" fmla="*/ 0 h 2756263"/>
              <a:gd name="connsiteX1" fmla="*/ 19594 w 1182188"/>
              <a:gd name="connsiteY1" fmla="*/ 627018 h 2756263"/>
              <a:gd name="connsiteX2" fmla="*/ 202474 w 1182188"/>
              <a:gd name="connsiteY2" fmla="*/ 1619795 h 2756263"/>
              <a:gd name="connsiteX3" fmla="*/ 790302 w 1182188"/>
              <a:gd name="connsiteY3" fmla="*/ 2521132 h 2756263"/>
              <a:gd name="connsiteX4" fmla="*/ 1182188 w 1182188"/>
              <a:gd name="connsiteY4" fmla="*/ 2756263 h 27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88" h="2756263">
                <a:moveTo>
                  <a:pt x="84908" y="0"/>
                </a:moveTo>
                <a:cubicBezTo>
                  <a:pt x="42454" y="178526"/>
                  <a:pt x="0" y="357052"/>
                  <a:pt x="19594" y="627018"/>
                </a:cubicBezTo>
                <a:cubicBezTo>
                  <a:pt x="39188" y="896984"/>
                  <a:pt x="74023" y="1304109"/>
                  <a:pt x="202474" y="1619795"/>
                </a:cubicBezTo>
                <a:cubicBezTo>
                  <a:pt x="330925" y="1935481"/>
                  <a:pt x="627016" y="2331721"/>
                  <a:pt x="790302" y="2521132"/>
                </a:cubicBezTo>
                <a:cubicBezTo>
                  <a:pt x="953588" y="2710543"/>
                  <a:pt x="1067888" y="2733403"/>
                  <a:pt x="1182188" y="2756263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6629400" cy="1828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Read-out fidelity ≈ 86 %</a:t>
            </a:r>
          </a:p>
          <a:p>
            <a:r>
              <a:rPr lang="en-US" dirty="0" err="1" smtClean="0"/>
              <a:t>Dephasing</a:t>
            </a:r>
            <a:r>
              <a:rPr lang="en-US" dirty="0" smtClean="0"/>
              <a:t> time ≈ 10 ns</a:t>
            </a:r>
          </a:p>
          <a:p>
            <a:r>
              <a:rPr lang="en-US" dirty="0" smtClean="0"/>
              <a:t>Echo-coherence time ≈ 1.2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</a:p>
          <a:p>
            <a:endParaRPr lang="en-US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4343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you for attention!</a:t>
            </a:r>
            <a:endParaRPr kumimoji="0" lang="sk-SK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It’s time for your questions.</a:t>
            </a:r>
            <a:endParaRPr kumimoji="0" lang="sk-SK" sz="41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Hanson</a:t>
            </a:r>
            <a:r>
              <a:rPr lang="sk-SK" dirty="0" smtClean="0"/>
              <a:t>, R; </a:t>
            </a:r>
            <a:r>
              <a:rPr lang="sk-SK" dirty="0" err="1" smtClean="0"/>
              <a:t>Kouwenhoven</a:t>
            </a:r>
            <a:r>
              <a:rPr lang="sk-SK" dirty="0" smtClean="0"/>
              <a:t>, LP; </a:t>
            </a:r>
            <a:r>
              <a:rPr lang="sk-SK" dirty="0" err="1" smtClean="0"/>
              <a:t>Petta</a:t>
            </a:r>
            <a:r>
              <a:rPr lang="sk-SK" dirty="0" smtClean="0"/>
              <a:t>, JR; </a:t>
            </a:r>
            <a:r>
              <a:rPr lang="sk-SK" dirty="0" err="1" smtClean="0"/>
              <a:t>et</a:t>
            </a:r>
            <a:r>
              <a:rPr lang="sk-SK" dirty="0" smtClean="0"/>
              <a:t> al.</a:t>
            </a:r>
            <a:endParaRPr lang="en-US" dirty="0" smtClean="0"/>
          </a:p>
          <a:p>
            <a:pPr lvl="1"/>
            <a:r>
              <a:rPr lang="en-US" b="1" dirty="0" smtClean="0"/>
              <a:t>Spins in few-electron quantum dots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Reviews of Modern Physics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79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1217 (2007)</a:t>
            </a:r>
          </a:p>
          <a:p>
            <a:pPr lvl="1"/>
            <a:endParaRPr lang="en-US" dirty="0" smtClean="0"/>
          </a:p>
          <a:p>
            <a:r>
              <a:rPr lang="sk-SK" dirty="0" err="1" smtClean="0"/>
              <a:t>Petta</a:t>
            </a:r>
            <a:r>
              <a:rPr lang="sk-SK" dirty="0" smtClean="0"/>
              <a:t>, JR; </a:t>
            </a:r>
            <a:r>
              <a:rPr lang="sk-SK" dirty="0" err="1" smtClean="0"/>
              <a:t>Johnson</a:t>
            </a:r>
            <a:r>
              <a:rPr lang="sk-SK" dirty="0" smtClean="0"/>
              <a:t>, AC; </a:t>
            </a:r>
            <a:r>
              <a:rPr lang="sk-SK" dirty="0" err="1" smtClean="0"/>
              <a:t>Taylor</a:t>
            </a:r>
            <a:r>
              <a:rPr lang="sk-SK" dirty="0" smtClean="0"/>
              <a:t>, JM; </a:t>
            </a:r>
            <a:r>
              <a:rPr lang="sk-SK" dirty="0" err="1" smtClean="0"/>
              <a:t>et</a:t>
            </a:r>
            <a:r>
              <a:rPr lang="sk-SK" dirty="0" smtClean="0"/>
              <a:t> al.</a:t>
            </a:r>
            <a:endParaRPr lang="en-US" dirty="0" smtClean="0"/>
          </a:p>
          <a:p>
            <a:pPr lvl="1"/>
            <a:r>
              <a:rPr lang="en-US" b="1" dirty="0" smtClean="0"/>
              <a:t>Coherent manipulation of coupled electron spins in semiconductor quantum dots</a:t>
            </a:r>
            <a:endParaRPr lang="en-US" dirty="0" smtClean="0"/>
          </a:p>
          <a:p>
            <a:pPr lvl="1"/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309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2180 (2005)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r>
              <a:rPr lang="da-DK" dirty="0" smtClean="0"/>
              <a:t>Nowack, K. C.; Shafiei, M.; Laforest, M.; et al.</a:t>
            </a:r>
          </a:p>
          <a:p>
            <a:pPr lvl="1"/>
            <a:r>
              <a:rPr lang="en-US" b="1" dirty="0" smtClean="0"/>
              <a:t>Single-Shot Correlations and Two-</a:t>
            </a:r>
            <a:r>
              <a:rPr lang="en-US" b="1" dirty="0" err="1" smtClean="0"/>
              <a:t>Qubit</a:t>
            </a:r>
            <a:r>
              <a:rPr lang="en-US" b="1" dirty="0" smtClean="0"/>
              <a:t> Gate of Solid-State Spins</a:t>
            </a:r>
          </a:p>
          <a:p>
            <a:pPr lvl="1"/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333</a:t>
            </a:r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1269 (2011)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a-DK" sz="2400" dirty="0" smtClean="0"/>
              <a:t>Special thanks to </a:t>
            </a:r>
            <a:r>
              <a:rPr lang="sk-SK" sz="2400" dirty="0" err="1" smtClean="0"/>
              <a:t>Arkady</a:t>
            </a:r>
            <a:r>
              <a:rPr lang="sk-SK" sz="2400" dirty="0" smtClean="0"/>
              <a:t> Fedorov</a:t>
            </a:r>
            <a:r>
              <a:rPr lang="en-US" sz="2400" dirty="0" smtClean="0"/>
              <a:t> for his willing advice.</a:t>
            </a:r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literature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Hello, whoever you are! </a:t>
            </a:r>
          </a:p>
          <a:p>
            <a:pPr>
              <a:buNone/>
            </a:pPr>
            <a:r>
              <a:rPr lang="en-US" sz="2400" dirty="0" smtClean="0"/>
              <a:t>If you got this far, please send me an email to </a:t>
            </a:r>
            <a:r>
              <a:rPr lang="en-US" sz="2400" dirty="0" err="1" smtClean="0"/>
              <a:t>tomas</a:t>
            </a:r>
            <a:r>
              <a:rPr lang="en-US" sz="2400" dirty="0" smtClean="0"/>
              <a:t>(dot)</a:t>
            </a:r>
            <a:r>
              <a:rPr lang="en-US" sz="2400" dirty="0" err="1" smtClean="0"/>
              <a:t>bzdusek</a:t>
            </a:r>
            <a:r>
              <a:rPr lang="en-US" sz="2400" dirty="0" smtClean="0"/>
              <a:t>(at)</a:t>
            </a:r>
            <a:r>
              <a:rPr lang="en-US" sz="2400" dirty="0" err="1" smtClean="0"/>
              <a:t>gmail</a:t>
            </a:r>
            <a:r>
              <a:rPr lang="en-US" sz="2400" dirty="0" smtClean="0"/>
              <a:t>(dot)com. I am really curious how many people finds this presentation useful, say, during 5 years after my talk. </a:t>
            </a:r>
          </a:p>
          <a:p>
            <a:pPr>
              <a:buNone/>
            </a:pPr>
            <a:r>
              <a:rPr lang="en-US" sz="2400" dirty="0" smtClean="0"/>
              <a:t>However, considering </a:t>
            </a:r>
            <a:r>
              <a:rPr lang="en-US" sz="2400" dirty="0" err="1" smtClean="0"/>
              <a:t>ammount</a:t>
            </a:r>
            <a:r>
              <a:rPr lang="en-US" sz="2400" dirty="0" smtClean="0"/>
              <a:t> of words used in the slides, I think they won’t help you much, if you did not attend my talk.</a:t>
            </a:r>
          </a:p>
          <a:p>
            <a:pPr>
              <a:buNone/>
            </a:pPr>
            <a:r>
              <a:rPr lang="en-US" sz="2400" dirty="0" smtClean="0"/>
              <a:t>I wish you good luck anyway, whatever reason has led you here.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(ancient words of the author, 5</a:t>
            </a:r>
            <a:r>
              <a:rPr lang="en-US" sz="24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December 2011)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4572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quantum dot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08937"/>
            <a:ext cx="9144000" cy="492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Šípka nahor 7"/>
          <p:cNvSpPr/>
          <p:nvPr/>
        </p:nvSpPr>
        <p:spPr>
          <a:xfrm rot="6684354">
            <a:off x="5023482" y="2538395"/>
            <a:ext cx="457200" cy="2779505"/>
          </a:xfrm>
          <a:prstGeom prst="upArrow">
            <a:avLst>
              <a:gd name="adj1" fmla="val 38592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oľná forma 9"/>
          <p:cNvSpPr/>
          <p:nvPr/>
        </p:nvSpPr>
        <p:spPr>
          <a:xfrm>
            <a:off x="5185954" y="1689463"/>
            <a:ext cx="1645920" cy="2059577"/>
          </a:xfrm>
          <a:custGeom>
            <a:avLst/>
            <a:gdLst>
              <a:gd name="connsiteX0" fmla="*/ 0 w 1645920"/>
              <a:gd name="connsiteY0" fmla="*/ 2059577 h 2059577"/>
              <a:gd name="connsiteX1" fmla="*/ 339635 w 1645920"/>
              <a:gd name="connsiteY1" fmla="*/ 322217 h 2059577"/>
              <a:gd name="connsiteX2" fmla="*/ 1645920 w 1645920"/>
              <a:gd name="connsiteY2" fmla="*/ 126274 h 205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920" h="2059577">
                <a:moveTo>
                  <a:pt x="0" y="2059577"/>
                </a:moveTo>
                <a:cubicBezTo>
                  <a:pt x="32657" y="1352005"/>
                  <a:pt x="65315" y="644434"/>
                  <a:pt x="339635" y="322217"/>
                </a:cubicBezTo>
                <a:cubicBezTo>
                  <a:pt x="613955" y="0"/>
                  <a:pt x="1129937" y="63137"/>
                  <a:pt x="1645920" y="12627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6858000" y="1563469"/>
            <a:ext cx="19812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Strong magnetic field</a:t>
            </a:r>
            <a:endParaRPr lang="sk-SK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10" grpId="2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22860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87" y="1143000"/>
            <a:ext cx="63817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109" y="304800"/>
            <a:ext cx="657629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7924801" cy="32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://upload.wikimedia.org/wikipedia/en/5/5a/Check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3747" y="304800"/>
            <a:ext cx="1744453" cy="1524000"/>
          </a:xfrm>
          <a:prstGeom prst="rect">
            <a:avLst/>
          </a:prstGeom>
          <a:noFill/>
        </p:spPr>
      </p:pic>
      <p:grpSp>
        <p:nvGrpSpPr>
          <p:cNvPr id="13" name="Skupina 12"/>
          <p:cNvGrpSpPr/>
          <p:nvPr/>
        </p:nvGrpSpPr>
        <p:grpSpPr>
          <a:xfrm>
            <a:off x="76200" y="4191000"/>
            <a:ext cx="8586181" cy="537865"/>
            <a:chOff x="152400" y="4191000"/>
            <a:chExt cx="8586181" cy="537865"/>
          </a:xfrm>
        </p:grpSpPr>
        <p:cxnSp>
          <p:nvCxnSpPr>
            <p:cNvPr id="11" name="Rovná spojnica 10"/>
            <p:cNvCxnSpPr/>
            <p:nvPr/>
          </p:nvCxnSpPr>
          <p:spPr>
            <a:xfrm>
              <a:off x="457200" y="4191000"/>
              <a:ext cx="8281381" cy="211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BlokTextu 11"/>
            <p:cNvSpPr txBox="1"/>
            <p:nvPr/>
          </p:nvSpPr>
          <p:spPr>
            <a:xfrm>
              <a:off x="152400" y="4267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Fermi level</a:t>
              </a:r>
              <a:endParaRPr lang="sk-SK" sz="2400" dirty="0"/>
            </a:p>
          </p:txBody>
        </p:sp>
      </p:grpSp>
      <p:sp>
        <p:nvSpPr>
          <p:cNvPr id="15" name="BlokTextu 14"/>
          <p:cNvSpPr txBox="1"/>
          <p:nvPr/>
        </p:nvSpPr>
        <p:spPr>
          <a:xfrm>
            <a:off x="4495800" y="2667000"/>
            <a:ext cx="1524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Applying</a:t>
            </a:r>
          </a:p>
          <a:p>
            <a:pPr algn="ctr"/>
            <a:r>
              <a:rPr lang="en-US" sz="2400" dirty="0" smtClean="0"/>
              <a:t>proper voltage</a:t>
            </a:r>
            <a:endParaRPr lang="sk-SK" sz="2400" dirty="0"/>
          </a:p>
        </p:txBody>
      </p:sp>
      <p:sp>
        <p:nvSpPr>
          <p:cNvPr id="16" name="Obdĺžnik 15"/>
          <p:cNvSpPr/>
          <p:nvPr/>
        </p:nvSpPr>
        <p:spPr>
          <a:xfrm>
            <a:off x="4191000" y="2362200"/>
            <a:ext cx="48006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2590800"/>
            <a:ext cx="4667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Skupina 10"/>
          <p:cNvGrpSpPr/>
          <p:nvPr/>
        </p:nvGrpSpPr>
        <p:grpSpPr>
          <a:xfrm>
            <a:off x="4495800" y="2590800"/>
            <a:ext cx="4648200" cy="3064574"/>
            <a:chOff x="4610101" y="3009900"/>
            <a:chExt cx="4533899" cy="2683574"/>
          </a:xfrm>
        </p:grpSpPr>
        <p:grpSp>
          <p:nvGrpSpPr>
            <p:cNvPr id="9" name="Skupina 8"/>
            <p:cNvGrpSpPr/>
            <p:nvPr/>
          </p:nvGrpSpPr>
          <p:grpSpPr>
            <a:xfrm>
              <a:off x="4610101" y="3009900"/>
              <a:ext cx="4533899" cy="2683574"/>
              <a:chOff x="4610101" y="3009900"/>
              <a:chExt cx="4533899" cy="2683574"/>
            </a:xfrm>
          </p:grpSpPr>
          <p:pic>
            <p:nvPicPr>
              <p:cNvPr id="19461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37722" y="3009900"/>
                <a:ext cx="4506278" cy="217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462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10101" y="5105400"/>
                <a:ext cx="4488561" cy="588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0" name="Obdĺžnik 9"/>
            <p:cNvSpPr/>
            <p:nvPr/>
          </p:nvSpPr>
          <p:spPr>
            <a:xfrm>
              <a:off x="8229601" y="5105400"/>
              <a:ext cx="838200" cy="588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21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Read-out done using quantum point contact (QPC)</a:t>
            </a:r>
            <a:endParaRPr lang="sk-SK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2913" y="152400"/>
            <a:ext cx="65456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38400"/>
            <a:ext cx="45504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913" y="152400"/>
            <a:ext cx="65456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3999"/>
            <a:ext cx="9144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http://upload.wikimedia.org/wikipedia/en/5/5a/Checkm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0947" y="304800"/>
            <a:ext cx="1744453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0" y="22860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overview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620444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http://upload.wikimedia.org/wikipedia/en/5/5a/Check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95400"/>
            <a:ext cx="1308340" cy="1143000"/>
          </a:xfrm>
          <a:prstGeom prst="rect">
            <a:avLst/>
          </a:prstGeom>
          <a:noFill/>
        </p:spPr>
      </p:pic>
      <p:pic>
        <p:nvPicPr>
          <p:cNvPr id="8" name="Picture 7" descr="http://upload.wikimedia.org/wikipedia/en/5/5a/Check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1308340" cy="1143000"/>
          </a:xfrm>
          <a:prstGeom prst="rect">
            <a:avLst/>
          </a:prstGeom>
          <a:noFill/>
        </p:spPr>
      </p:pic>
      <p:pic>
        <p:nvPicPr>
          <p:cNvPr id="21508" name="Picture 4" descr="http://www.clker.com/cliparts/a/6/e/8/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71900"/>
            <a:ext cx="876300" cy="876300"/>
          </a:xfrm>
          <a:prstGeom prst="rect">
            <a:avLst/>
          </a:prstGeom>
          <a:noFill/>
        </p:spPr>
      </p:pic>
      <p:pic>
        <p:nvPicPr>
          <p:cNvPr id="10" name="Picture 4" descr="http://www.clker.com/cliparts/a/6/e/8/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914900"/>
            <a:ext cx="876300" cy="876300"/>
          </a:xfrm>
          <a:prstGeom prst="rect">
            <a:avLst/>
          </a:prstGeom>
          <a:noFill/>
        </p:spPr>
      </p:pic>
      <p:pic>
        <p:nvPicPr>
          <p:cNvPr id="11" name="Picture 4" descr="http://www.clker.com/cliparts/a/6/e/8/119498563188281957tasto_8_architetto_franc_01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867400"/>
            <a:ext cx="876300" cy="876300"/>
          </a:xfrm>
          <a:prstGeom prst="rect">
            <a:avLst/>
          </a:prstGeom>
          <a:noFill/>
        </p:spPr>
      </p:pic>
      <p:sp>
        <p:nvSpPr>
          <p:cNvPr id="12" name="Zaoblený obdĺžnik 11"/>
          <p:cNvSpPr/>
          <p:nvPr/>
        </p:nvSpPr>
        <p:spPr>
          <a:xfrm>
            <a:off x="152400" y="4648200"/>
            <a:ext cx="5334000" cy="2209800"/>
          </a:xfrm>
          <a:prstGeom prst="roundRect">
            <a:avLst>
              <a:gd name="adj" fmla="val 7209"/>
            </a:avLst>
          </a:prstGeom>
          <a:solidFill>
            <a:schemeClr val="accent3">
              <a:alpha val="2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626" name="Picture 2" descr="http://1.bp.blogspot.com/_zqlbLOcV0uE/S799hm1NV1I/AAAAAAAAAXQ/S7UVFprItPg/s200/SP_CalendarDoodles_arro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5122736"/>
            <a:ext cx="1404174" cy="9732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724400"/>
            <a:ext cx="266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1428</TotalTime>
  <Words>391</Words>
  <PresentationFormat>Prezentácia na obrazovke (4:3)</PresentationFormat>
  <Paragraphs>94</Paragraphs>
  <Slides>34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Hala</vt:lpstr>
      <vt:lpstr>Implementing gates in quantum dot spin qubits</vt:lpstr>
      <vt:lpstr>Outline</vt:lpstr>
      <vt:lpstr>What was discussed on the lecture?</vt:lpstr>
      <vt:lpstr>Double quantum dot</vt:lpstr>
      <vt:lpstr>Lecture outline</vt:lpstr>
      <vt:lpstr>Snímka 6</vt:lpstr>
      <vt:lpstr>Snímka 7</vt:lpstr>
      <vt:lpstr>Snímka 8</vt:lpstr>
      <vt:lpstr>Lecture overview</vt:lpstr>
      <vt:lpstr>Energy Diagram  of a Double Quantum Dot</vt:lpstr>
      <vt:lpstr>Spin-less particle in double well</vt:lpstr>
      <vt:lpstr>Spin-less particle in double well</vt:lpstr>
      <vt:lpstr>Energy diagram  of a double quantum dot (1)</vt:lpstr>
      <vt:lpstr>Energy diagram  of a double quantum dot (2)</vt:lpstr>
      <vt:lpstr>Energy diagram  of a double quantum dot (3)</vt:lpstr>
      <vt:lpstr>Energy diagram of a double quantum dot (3)</vt:lpstr>
      <vt:lpstr>The logical qubit</vt:lpstr>
      <vt:lpstr>Qubit manipulation</vt:lpstr>
      <vt:lpstr>Qubit manipulation</vt:lpstr>
      <vt:lpstr>Dephasing Time</vt:lpstr>
      <vt:lpstr>Measuring dephasing time</vt:lpstr>
      <vt:lpstr>Dephasing time – Results</vt:lpstr>
      <vt:lpstr>Spin Echo</vt:lpstr>
      <vt:lpstr>Spin Echo: State manipulation</vt:lpstr>
      <vt:lpstr>Spin Echo: Theory vs. Experiment</vt:lpstr>
      <vt:lpstr>SWAP Operation</vt:lpstr>
      <vt:lpstr>SWAP operation                         </vt:lpstr>
      <vt:lpstr>SWAP operation                      </vt:lpstr>
      <vt:lpstr>SWAP operation                      </vt:lpstr>
      <vt:lpstr>SWAP: Theory vs. Experiment</vt:lpstr>
      <vt:lpstr>Summary</vt:lpstr>
      <vt:lpstr>Summary</vt:lpstr>
      <vt:lpstr>Used literature</vt:lpstr>
      <vt:lpstr>Final note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gates in quantum dot spin qubits</dc:title>
  <dc:creator>Bzduso</dc:creator>
  <cp:lastModifiedBy>Tomas</cp:lastModifiedBy>
  <cp:revision>88</cp:revision>
  <dcterms:created xsi:type="dcterms:W3CDTF">2011-11-25T08:18:01Z</dcterms:created>
  <dcterms:modified xsi:type="dcterms:W3CDTF">2011-12-12T08:40:41Z</dcterms:modified>
</cp:coreProperties>
</file>